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79" r:id="rId3"/>
    <p:sldId id="280" r:id="rId4"/>
    <p:sldId id="362" r:id="rId5"/>
    <p:sldId id="363" r:id="rId6"/>
    <p:sldId id="364" r:id="rId7"/>
    <p:sldId id="358" r:id="rId8"/>
    <p:sldId id="366" r:id="rId9"/>
    <p:sldId id="361" r:id="rId10"/>
    <p:sldId id="367" r:id="rId11"/>
    <p:sldId id="370" r:id="rId12"/>
    <p:sldId id="372" r:id="rId13"/>
    <p:sldId id="371" r:id="rId14"/>
    <p:sldId id="373" r:id="rId15"/>
    <p:sldId id="374" r:id="rId16"/>
    <p:sldId id="380" r:id="rId17"/>
    <p:sldId id="379" r:id="rId18"/>
    <p:sldId id="381" r:id="rId19"/>
    <p:sldId id="383" r:id="rId20"/>
    <p:sldId id="378" r:id="rId21"/>
    <p:sldId id="294" r:id="rId22"/>
    <p:sldId id="368" r:id="rId23"/>
    <p:sldId id="369" r:id="rId24"/>
    <p:sldId id="389" r:id="rId25"/>
    <p:sldId id="395" r:id="rId26"/>
    <p:sldId id="390" r:id="rId27"/>
    <p:sldId id="394" r:id="rId28"/>
    <p:sldId id="384" r:id="rId29"/>
    <p:sldId id="402" r:id="rId30"/>
    <p:sldId id="403" r:id="rId31"/>
    <p:sldId id="408" r:id="rId32"/>
    <p:sldId id="409" r:id="rId33"/>
    <p:sldId id="410" r:id="rId34"/>
    <p:sldId id="412" r:id="rId35"/>
    <p:sldId id="388" r:id="rId36"/>
    <p:sldId id="417" r:id="rId37"/>
    <p:sldId id="418" r:id="rId38"/>
    <p:sldId id="387" r:id="rId39"/>
    <p:sldId id="386" r:id="rId40"/>
    <p:sldId id="420" r:id="rId41"/>
    <p:sldId id="25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4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3979" autoAdjust="0"/>
  </p:normalViewPr>
  <p:slideViewPr>
    <p:cSldViewPr snapToGrid="0" snapToObject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39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waggon\Documents\Waggoner%20K-State\Cow%20nutrient%20req-SW%20KS%20Forage.xls" TargetMode="External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 Expenses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36D-4167-A9EC-BE9045EF99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36D-4167-A9EC-BE9045EF99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36D-4167-A9EC-BE9045EF99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36D-4167-A9EC-BE9045EF99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36D-4167-A9EC-BE9045EF99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36D-4167-A9EC-BE9045EF99D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36D-4167-A9EC-BE9045EF99D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36D-4167-A9EC-BE9045EF99D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36D-4167-A9EC-BE9045EF99D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136D-4167-A9EC-BE9045EF99D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136D-4167-A9EC-BE9045EF99D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136D-4167-A9EC-BE9045EF99D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136D-4167-A9EC-BE9045EF99D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136D-4167-A9EC-BE9045EF99DA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5593-4936-8096-27C7A4E6F44E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5593-4936-8096-27C7A4E6F44E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5593-4936-8096-27C7A4E6F44E}"/>
              </c:ext>
            </c:extLst>
          </c:dPt>
          <c:dLbls>
            <c:delete val="1"/>
          </c:dLbls>
          <c:cat>
            <c:strRef>
              <c:f>Sheet1!$A$2:$A$18</c:f>
              <c:strCache>
                <c:ptCount val="17"/>
                <c:pt idx="0">
                  <c:v>Feed</c:v>
                </c:pt>
                <c:pt idx="1">
                  <c:v>Pasture</c:v>
                </c:pt>
                <c:pt idx="2">
                  <c:v>Repairs</c:v>
                </c:pt>
                <c:pt idx="3">
                  <c:v>Vet/Med.</c:v>
                </c:pt>
                <c:pt idx="4">
                  <c:v>Fuel, Oil</c:v>
                </c:pt>
                <c:pt idx="5">
                  <c:v>Hired Labor</c:v>
                </c:pt>
                <c:pt idx="6">
                  <c:v>Misc.</c:v>
                </c:pt>
                <c:pt idx="7">
                  <c:v>Insurance</c:v>
                </c:pt>
                <c:pt idx="8">
                  <c:v>Utilities</c:v>
                </c:pt>
                <c:pt idx="9">
                  <c:v>Fees </c:v>
                </c:pt>
                <c:pt idx="10">
                  <c:v>Property Tax</c:v>
                </c:pt>
                <c:pt idx="11">
                  <c:v>Machinery Hired</c:v>
                </c:pt>
                <c:pt idx="12">
                  <c:v>Auto</c:v>
                </c:pt>
                <c:pt idx="13">
                  <c:v>Depreciation</c:v>
                </c:pt>
                <c:pt idx="14">
                  <c:v>Real Estate Tax</c:v>
                </c:pt>
                <c:pt idx="15">
                  <c:v>Operator Labor</c:v>
                </c:pt>
                <c:pt idx="16">
                  <c:v>Interest charged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286.29000000000002</c:v>
                </c:pt>
                <c:pt idx="1">
                  <c:v>185.66</c:v>
                </c:pt>
                <c:pt idx="2">
                  <c:v>53.3</c:v>
                </c:pt>
                <c:pt idx="3">
                  <c:v>33.51</c:v>
                </c:pt>
                <c:pt idx="4">
                  <c:v>26.1</c:v>
                </c:pt>
                <c:pt idx="5">
                  <c:v>24.46</c:v>
                </c:pt>
                <c:pt idx="6">
                  <c:v>23.98</c:v>
                </c:pt>
                <c:pt idx="7">
                  <c:v>16.48</c:v>
                </c:pt>
                <c:pt idx="8">
                  <c:v>15.12</c:v>
                </c:pt>
                <c:pt idx="9">
                  <c:v>7.82</c:v>
                </c:pt>
                <c:pt idx="10">
                  <c:v>4.26</c:v>
                </c:pt>
                <c:pt idx="11">
                  <c:v>2.5299999999999998</c:v>
                </c:pt>
                <c:pt idx="12">
                  <c:v>1.02</c:v>
                </c:pt>
                <c:pt idx="13">
                  <c:v>49.53</c:v>
                </c:pt>
                <c:pt idx="14">
                  <c:v>13.53</c:v>
                </c:pt>
                <c:pt idx="15">
                  <c:v>136.91999999999999</c:v>
                </c:pt>
                <c:pt idx="16">
                  <c:v>125.5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7-463C-8122-0F17EBE301E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2592592592592587E-3"/>
          <c:y val="0"/>
          <c:w val="0.16263026149509088"/>
          <c:h val="0.962354522640711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09842041312272"/>
          <c:y val="5.8823529411764705E-2"/>
          <c:w val="0.80801944106925883"/>
          <c:h val="0.7625272331154684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1200 (20) lb Cow</c:v>
                </c:pt>
              </c:strCache>
            </c:strRef>
          </c:tx>
          <c:spPr>
            <a:ln w="41043">
              <a:solidFill>
                <a:srgbClr val="1D2FBE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1D2FBE"/>
              </a:solidFill>
              <a:ln>
                <a:solidFill>
                  <a:srgbClr val="1D2FBE"/>
                </a:solidFill>
                <a:prstDash val="solid"/>
              </a:ln>
            </c:spPr>
          </c:marker>
          <c:cat>
            <c:numRef>
              <c:f>Sheet1!$B$1:$N$1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1.45</c:v>
                </c:pt>
                <c:pt idx="1">
                  <c:v>1.49</c:v>
                </c:pt>
                <c:pt idx="2">
                  <c:v>1.56</c:v>
                </c:pt>
                <c:pt idx="3">
                  <c:v>1.67</c:v>
                </c:pt>
                <c:pt idx="4">
                  <c:v>1.86</c:v>
                </c:pt>
                <c:pt idx="5">
                  <c:v>2.16</c:v>
                </c:pt>
                <c:pt idx="6">
                  <c:v>2.71</c:v>
                </c:pt>
                <c:pt idx="7">
                  <c:v>2.97</c:v>
                </c:pt>
                <c:pt idx="8">
                  <c:v>2.82</c:v>
                </c:pt>
                <c:pt idx="9">
                  <c:v>2.5299999999999998</c:v>
                </c:pt>
                <c:pt idx="10">
                  <c:v>2.2599999999999998</c:v>
                </c:pt>
                <c:pt idx="11">
                  <c:v>2.04</c:v>
                </c:pt>
                <c:pt idx="12">
                  <c:v>1.45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2AB-4B53-A3CC-25E5E6CA350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1400 (20) lb Cow</c:v>
                </c:pt>
              </c:strCache>
            </c:strRef>
          </c:tx>
          <c:spPr>
            <a:ln w="42606"/>
          </c:spPr>
          <c:val>
            <c:numRef>
              <c:f>Sheet1!$B$3:$N$3</c:f>
              <c:numCache>
                <c:formatCode>General</c:formatCode>
                <c:ptCount val="13"/>
                <c:pt idx="0">
                  <c:v>1.63</c:v>
                </c:pt>
                <c:pt idx="1">
                  <c:v>1.67</c:v>
                </c:pt>
                <c:pt idx="2">
                  <c:v>1.76</c:v>
                </c:pt>
                <c:pt idx="3">
                  <c:v>1.89</c:v>
                </c:pt>
                <c:pt idx="4">
                  <c:v>2.11</c:v>
                </c:pt>
                <c:pt idx="5">
                  <c:v>2.4500000000000002</c:v>
                </c:pt>
                <c:pt idx="6">
                  <c:v>2.88</c:v>
                </c:pt>
                <c:pt idx="7">
                  <c:v>3.14</c:v>
                </c:pt>
                <c:pt idx="8">
                  <c:v>2.99</c:v>
                </c:pt>
                <c:pt idx="9">
                  <c:v>2.71</c:v>
                </c:pt>
                <c:pt idx="10">
                  <c:v>2.44</c:v>
                </c:pt>
                <c:pt idx="11">
                  <c:v>2.21</c:v>
                </c:pt>
                <c:pt idx="12">
                  <c:v>1.63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AB-4B53-A3CC-25E5E6CA3505}"/>
            </c:ext>
          </c:extLst>
        </c:ser>
        <c:ser>
          <c:idx val="2"/>
          <c:order val="2"/>
          <c:tx>
            <c:v>1400(30) lb Cow</c:v>
          </c:tx>
          <c:spPr>
            <a:ln w="45883"/>
          </c:spPr>
          <c:val>
            <c:numRef>
              <c:f>Sheet1!$B$4:$N$4</c:f>
              <c:numCache>
                <c:formatCode>General</c:formatCode>
                <c:ptCount val="13"/>
                <c:pt idx="0">
                  <c:v>1.63</c:v>
                </c:pt>
                <c:pt idx="1">
                  <c:v>1.67</c:v>
                </c:pt>
                <c:pt idx="2">
                  <c:v>1.76</c:v>
                </c:pt>
                <c:pt idx="3">
                  <c:v>1.89</c:v>
                </c:pt>
                <c:pt idx="4">
                  <c:v>2.11</c:v>
                </c:pt>
                <c:pt idx="5">
                  <c:v>2.4500000000000002</c:v>
                </c:pt>
                <c:pt idx="6">
                  <c:v>3.53</c:v>
                </c:pt>
                <c:pt idx="7">
                  <c:v>3.92</c:v>
                </c:pt>
                <c:pt idx="8">
                  <c:v>3.69</c:v>
                </c:pt>
                <c:pt idx="9">
                  <c:v>3.28</c:v>
                </c:pt>
                <c:pt idx="10">
                  <c:v>2.86</c:v>
                </c:pt>
                <c:pt idx="11">
                  <c:v>2.5099999999999998</c:v>
                </c:pt>
                <c:pt idx="12">
                  <c:v>1.63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AB-4B53-A3CC-25E5E6CA3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706752"/>
        <c:axId val="119708672"/>
      </c:lineChart>
      <c:catAx>
        <c:axId val="119706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58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/>
                  <a:t>Month</a:t>
                </a:r>
              </a:p>
            </c:rich>
          </c:tx>
          <c:overlay val="0"/>
        </c:title>
        <c:numFmt formatCode="General" sourceLinked="1"/>
        <c:majorTickMark val="cross"/>
        <c:minorTickMark val="none"/>
        <c:tickLblPos val="nextTo"/>
        <c:spPr>
          <a:ln w="41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41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1970867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9708672"/>
        <c:scaling>
          <c:orientation val="minMax"/>
          <c:max val="4.5"/>
          <c:min val="0"/>
        </c:scaling>
        <c:delete val="0"/>
        <c:axPos val="l"/>
        <c:majorGridlines>
          <c:spPr>
            <a:ln w="2736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935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 dirty="0"/>
                  <a:t>Crude</a:t>
                </a:r>
                <a:r>
                  <a:rPr lang="en-US" baseline="0" dirty="0"/>
                  <a:t> Protein</a:t>
                </a:r>
                <a:r>
                  <a:rPr lang="en-US" dirty="0"/>
                  <a:t> , </a:t>
                </a:r>
                <a:r>
                  <a:rPr lang="en-US" dirty="0" err="1"/>
                  <a:t>lbs</a:t>
                </a:r>
                <a:r>
                  <a:rPr lang="en-US" dirty="0"/>
                  <a:t>/d</a:t>
                </a:r>
              </a:p>
            </c:rich>
          </c:tx>
          <c:layout>
            <c:manualLayout>
              <c:xMode val="edge"/>
              <c:yMode val="edge"/>
              <c:x val="1.42633225946405E-2"/>
              <c:y val="0.11898220414755847"/>
            </c:manualLayout>
          </c:layout>
          <c:overlay val="0"/>
          <c:spPr>
            <a:noFill/>
            <a:ln w="27363">
              <a:noFill/>
            </a:ln>
          </c:spPr>
        </c:title>
        <c:numFmt formatCode="0.0" sourceLinked="0"/>
        <c:majorTickMark val="cross"/>
        <c:minorTickMark val="none"/>
        <c:tickLblPos val="nextTo"/>
        <c:spPr>
          <a:ln w="41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41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19706752"/>
        <c:crosses val="autoZero"/>
        <c:crossBetween val="midCat"/>
        <c:majorUnit val="0.5"/>
        <c:minorUnit val="0.5"/>
      </c:valAx>
      <c:spPr>
        <a:noFill/>
        <a:ln w="41043">
          <a:solidFill>
            <a:srgbClr val="000000"/>
          </a:solidFill>
          <a:prstDash val="solid"/>
        </a:ln>
      </c:spPr>
    </c:plotArea>
    <c:legend>
      <c:legendPos val="l"/>
      <c:legendEntry>
        <c:idx val="0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8390438947148813"/>
          <c:y val="3.8418721353737341E-2"/>
          <c:w val="0.29211459939137152"/>
          <c:h val="0.29461624989184043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1" b="0" i="0" u="none" strike="noStrike" baseline="0">
          <a:solidFill>
            <a:srgbClr val="FFFF00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09842041312272"/>
          <c:y val="5.8823529411764705E-2"/>
          <c:w val="0.80801944106925883"/>
          <c:h val="0.7625272331154684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1200 (20) lb Cow</c:v>
                </c:pt>
              </c:strCache>
            </c:strRef>
          </c:tx>
          <c:spPr>
            <a:ln w="41043">
              <a:solidFill>
                <a:srgbClr val="1D2FBE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1D2FBE"/>
              </a:solidFill>
              <a:ln>
                <a:solidFill>
                  <a:srgbClr val="1D2FBE"/>
                </a:solidFill>
                <a:prstDash val="solid"/>
              </a:ln>
            </c:spPr>
          </c:marker>
          <c:cat>
            <c:numRef>
              <c:f>Sheet1!$B$1:$N$1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8.9499999999999993</c:v>
                </c:pt>
                <c:pt idx="1">
                  <c:v>9.16</c:v>
                </c:pt>
                <c:pt idx="2">
                  <c:v>9.84</c:v>
                </c:pt>
                <c:pt idx="3">
                  <c:v>10.52</c:v>
                </c:pt>
                <c:pt idx="4">
                  <c:v>11.81</c:v>
                </c:pt>
                <c:pt idx="5">
                  <c:v>13.53</c:v>
                </c:pt>
                <c:pt idx="6">
                  <c:v>15.81</c:v>
                </c:pt>
                <c:pt idx="7">
                  <c:v>16.96</c:v>
                </c:pt>
                <c:pt idx="8">
                  <c:v>16.190000000000001</c:v>
                </c:pt>
                <c:pt idx="9">
                  <c:v>15.07</c:v>
                </c:pt>
                <c:pt idx="10">
                  <c:v>14.05</c:v>
                </c:pt>
                <c:pt idx="11">
                  <c:v>13.11</c:v>
                </c:pt>
                <c:pt idx="12">
                  <c:v>8.9499999999999993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EA5-4CBE-8BE8-3333379490C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1400 (20) lb Cow</c:v>
                </c:pt>
              </c:strCache>
            </c:strRef>
          </c:tx>
          <c:spPr>
            <a:ln w="42606"/>
          </c:spPr>
          <c:val>
            <c:numRef>
              <c:f>Sheet1!$B$3:$N$3</c:f>
              <c:numCache>
                <c:formatCode>General</c:formatCode>
                <c:ptCount val="13"/>
                <c:pt idx="0">
                  <c:v>10.06</c:v>
                </c:pt>
                <c:pt idx="1">
                  <c:v>10.53</c:v>
                </c:pt>
                <c:pt idx="2">
                  <c:v>11.03</c:v>
                </c:pt>
                <c:pt idx="3">
                  <c:v>11.79</c:v>
                </c:pt>
                <c:pt idx="4">
                  <c:v>13.23</c:v>
                </c:pt>
                <c:pt idx="5">
                  <c:v>15.46</c:v>
                </c:pt>
                <c:pt idx="6">
                  <c:v>17.11</c:v>
                </c:pt>
                <c:pt idx="7">
                  <c:v>18.3</c:v>
                </c:pt>
                <c:pt idx="8">
                  <c:v>17.53</c:v>
                </c:pt>
                <c:pt idx="9">
                  <c:v>16.36</c:v>
                </c:pt>
                <c:pt idx="10">
                  <c:v>15.29</c:v>
                </c:pt>
                <c:pt idx="11">
                  <c:v>14.3</c:v>
                </c:pt>
                <c:pt idx="12">
                  <c:v>10.06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A5-4CBE-8BE8-3333379490C4}"/>
            </c:ext>
          </c:extLst>
        </c:ser>
        <c:ser>
          <c:idx val="2"/>
          <c:order val="2"/>
          <c:tx>
            <c:v>1400(30) lb Cow</c:v>
          </c:tx>
          <c:spPr>
            <a:ln w="45883"/>
          </c:spPr>
          <c:val>
            <c:numRef>
              <c:f>Sheet1!$B$4:$N$4</c:f>
              <c:numCache>
                <c:formatCode>General</c:formatCode>
                <c:ptCount val="13"/>
                <c:pt idx="0">
                  <c:v>10.06</c:v>
                </c:pt>
                <c:pt idx="1">
                  <c:v>10.53</c:v>
                </c:pt>
                <c:pt idx="2">
                  <c:v>11.03</c:v>
                </c:pt>
                <c:pt idx="3">
                  <c:v>11.79</c:v>
                </c:pt>
                <c:pt idx="4">
                  <c:v>13.23</c:v>
                </c:pt>
                <c:pt idx="5">
                  <c:v>15.46</c:v>
                </c:pt>
                <c:pt idx="6">
                  <c:v>19.78</c:v>
                </c:pt>
                <c:pt idx="7">
                  <c:v>21.31</c:v>
                </c:pt>
                <c:pt idx="8">
                  <c:v>20.56</c:v>
                </c:pt>
                <c:pt idx="9">
                  <c:v>18.73</c:v>
                </c:pt>
                <c:pt idx="10">
                  <c:v>16.940000000000001</c:v>
                </c:pt>
                <c:pt idx="11">
                  <c:v>15.69</c:v>
                </c:pt>
                <c:pt idx="12">
                  <c:v>10.06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A5-4CBE-8BE8-3333379490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734336"/>
        <c:axId val="110744704"/>
      </c:lineChart>
      <c:catAx>
        <c:axId val="110734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58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/>
                  <a:t>Month</a:t>
                </a:r>
              </a:p>
            </c:rich>
          </c:tx>
          <c:overlay val="0"/>
        </c:title>
        <c:numFmt formatCode="General" sourceLinked="1"/>
        <c:majorTickMark val="cross"/>
        <c:minorTickMark val="none"/>
        <c:tickLblPos val="nextTo"/>
        <c:spPr>
          <a:ln w="41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41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107447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0744704"/>
        <c:scaling>
          <c:orientation val="minMax"/>
          <c:max val="24"/>
          <c:min val="0"/>
        </c:scaling>
        <c:delete val="0"/>
        <c:axPos val="l"/>
        <c:majorGridlines>
          <c:spPr>
            <a:ln w="2736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935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/>
                  <a:t>Net Energy Maint. , Mcal/d</a:t>
                </a:r>
              </a:p>
            </c:rich>
          </c:tx>
          <c:layout>
            <c:manualLayout>
              <c:xMode val="edge"/>
              <c:yMode val="edge"/>
              <c:x val="1.42633225946405E-2"/>
              <c:y val="0.11898220414755847"/>
            </c:manualLayout>
          </c:layout>
          <c:overlay val="0"/>
          <c:spPr>
            <a:noFill/>
            <a:ln w="27363">
              <a:noFill/>
            </a:ln>
          </c:spPr>
        </c:title>
        <c:numFmt formatCode="0.0" sourceLinked="0"/>
        <c:majorTickMark val="cross"/>
        <c:minorTickMark val="none"/>
        <c:tickLblPos val="nextTo"/>
        <c:spPr>
          <a:ln w="41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41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10734336"/>
        <c:crosses val="autoZero"/>
        <c:crossBetween val="midCat"/>
        <c:majorUnit val="3"/>
      </c:valAx>
      <c:spPr>
        <a:noFill/>
        <a:ln w="41043">
          <a:solidFill>
            <a:srgbClr val="000000"/>
          </a:solidFill>
          <a:prstDash val="solid"/>
        </a:ln>
      </c:spPr>
    </c:plotArea>
    <c:legend>
      <c:legendPos val="l"/>
      <c:legendEntry>
        <c:idx val="0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7643855786311993"/>
          <c:y val="7.1955494717567917E-2"/>
          <c:w val="0.29211459939137152"/>
          <c:h val="0.29461624989184043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1" b="0" i="0" u="none" strike="noStrike" baseline="0">
          <a:solidFill>
            <a:srgbClr val="FFFF00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09842041312272"/>
          <c:y val="5.8823529411764705E-2"/>
          <c:w val="0.80801944106925883"/>
          <c:h val="0.7625272331154684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1200 (20) lb Cow</c:v>
                </c:pt>
              </c:strCache>
            </c:strRef>
          </c:tx>
          <c:spPr>
            <a:ln w="41043">
              <a:solidFill>
                <a:srgbClr val="1D2FBE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1D2FBE"/>
              </a:solidFill>
              <a:ln>
                <a:solidFill>
                  <a:srgbClr val="1D2FBE"/>
                </a:solidFill>
                <a:prstDash val="solid"/>
              </a:ln>
            </c:spPr>
          </c:marker>
          <c:cat>
            <c:numRef>
              <c:f>Sheet1!$B$1:$N$1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8.9499999999999993</c:v>
                </c:pt>
                <c:pt idx="1">
                  <c:v>9.16</c:v>
                </c:pt>
                <c:pt idx="2">
                  <c:v>9.84</c:v>
                </c:pt>
                <c:pt idx="3">
                  <c:v>10.52</c:v>
                </c:pt>
                <c:pt idx="4">
                  <c:v>11.81</c:v>
                </c:pt>
                <c:pt idx="5">
                  <c:v>13.53</c:v>
                </c:pt>
                <c:pt idx="6">
                  <c:v>15.81</c:v>
                </c:pt>
                <c:pt idx="7">
                  <c:v>16.96</c:v>
                </c:pt>
                <c:pt idx="8">
                  <c:v>16.190000000000001</c:v>
                </c:pt>
                <c:pt idx="9">
                  <c:v>15.07</c:v>
                </c:pt>
                <c:pt idx="10">
                  <c:v>14.05</c:v>
                </c:pt>
                <c:pt idx="11">
                  <c:v>13.11</c:v>
                </c:pt>
                <c:pt idx="12">
                  <c:v>8.9499999999999993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3DA-4833-A083-38B7B531AF1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1400 (20) lb Cow</c:v>
                </c:pt>
              </c:strCache>
            </c:strRef>
          </c:tx>
          <c:spPr>
            <a:ln w="42606"/>
          </c:spPr>
          <c:val>
            <c:numRef>
              <c:f>Sheet1!$B$3:$N$3</c:f>
              <c:numCache>
                <c:formatCode>General</c:formatCode>
                <c:ptCount val="13"/>
                <c:pt idx="0">
                  <c:v>10.06</c:v>
                </c:pt>
                <c:pt idx="1">
                  <c:v>10.53</c:v>
                </c:pt>
                <c:pt idx="2">
                  <c:v>11.03</c:v>
                </c:pt>
                <c:pt idx="3">
                  <c:v>11.79</c:v>
                </c:pt>
                <c:pt idx="4">
                  <c:v>13.23</c:v>
                </c:pt>
                <c:pt idx="5">
                  <c:v>15.46</c:v>
                </c:pt>
                <c:pt idx="6">
                  <c:v>17.11</c:v>
                </c:pt>
                <c:pt idx="7">
                  <c:v>18.3</c:v>
                </c:pt>
                <c:pt idx="8">
                  <c:v>17.53</c:v>
                </c:pt>
                <c:pt idx="9">
                  <c:v>16.36</c:v>
                </c:pt>
                <c:pt idx="10">
                  <c:v>15.29</c:v>
                </c:pt>
                <c:pt idx="11">
                  <c:v>14.3</c:v>
                </c:pt>
                <c:pt idx="12">
                  <c:v>10.06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DA-4833-A083-38B7B531AF11}"/>
            </c:ext>
          </c:extLst>
        </c:ser>
        <c:ser>
          <c:idx val="2"/>
          <c:order val="2"/>
          <c:tx>
            <c:v>1400(30) lb Cow</c:v>
          </c:tx>
          <c:spPr>
            <a:ln w="45883"/>
          </c:spPr>
          <c:val>
            <c:numRef>
              <c:f>Sheet1!$B$4:$N$4</c:f>
              <c:numCache>
                <c:formatCode>General</c:formatCode>
                <c:ptCount val="13"/>
                <c:pt idx="0">
                  <c:v>10.06</c:v>
                </c:pt>
                <c:pt idx="1">
                  <c:v>10.53</c:v>
                </c:pt>
                <c:pt idx="2">
                  <c:v>11.03</c:v>
                </c:pt>
                <c:pt idx="3">
                  <c:v>11.79</c:v>
                </c:pt>
                <c:pt idx="4">
                  <c:v>13.23</c:v>
                </c:pt>
                <c:pt idx="5">
                  <c:v>15.46</c:v>
                </c:pt>
                <c:pt idx="6">
                  <c:v>19.78</c:v>
                </c:pt>
                <c:pt idx="7">
                  <c:v>21.31</c:v>
                </c:pt>
                <c:pt idx="8">
                  <c:v>20.56</c:v>
                </c:pt>
                <c:pt idx="9">
                  <c:v>18.73</c:v>
                </c:pt>
                <c:pt idx="10">
                  <c:v>16.940000000000001</c:v>
                </c:pt>
                <c:pt idx="11">
                  <c:v>15.69</c:v>
                </c:pt>
                <c:pt idx="12">
                  <c:v>10.06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DA-4833-A083-38B7B531AF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762624"/>
        <c:axId val="110768896"/>
      </c:lineChart>
      <c:catAx>
        <c:axId val="110762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58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/>
                  <a:t>Month</a:t>
                </a:r>
              </a:p>
            </c:rich>
          </c:tx>
          <c:overlay val="0"/>
        </c:title>
        <c:numFmt formatCode="General" sourceLinked="1"/>
        <c:majorTickMark val="cross"/>
        <c:minorTickMark val="none"/>
        <c:tickLblPos val="nextTo"/>
        <c:spPr>
          <a:ln w="41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41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1076889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0768896"/>
        <c:scaling>
          <c:orientation val="minMax"/>
          <c:max val="24"/>
          <c:min val="0"/>
        </c:scaling>
        <c:delete val="0"/>
        <c:axPos val="l"/>
        <c:majorGridlines>
          <c:spPr>
            <a:ln w="2736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935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/>
                  <a:t>Net Energy Maint. , Mcal/d</a:t>
                </a:r>
              </a:p>
            </c:rich>
          </c:tx>
          <c:layout>
            <c:manualLayout>
              <c:xMode val="edge"/>
              <c:yMode val="edge"/>
              <c:x val="1.42633225946405E-2"/>
              <c:y val="0.11898220414755847"/>
            </c:manualLayout>
          </c:layout>
          <c:overlay val="0"/>
          <c:spPr>
            <a:noFill/>
            <a:ln w="27363">
              <a:noFill/>
            </a:ln>
          </c:spPr>
        </c:title>
        <c:numFmt formatCode="0.0" sourceLinked="0"/>
        <c:majorTickMark val="cross"/>
        <c:minorTickMark val="none"/>
        <c:tickLblPos val="nextTo"/>
        <c:spPr>
          <a:ln w="41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41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10762624"/>
        <c:crosses val="autoZero"/>
        <c:crossBetween val="midCat"/>
        <c:majorUnit val="3"/>
      </c:valAx>
      <c:spPr>
        <a:noFill/>
        <a:ln w="41043">
          <a:solidFill>
            <a:srgbClr val="000000"/>
          </a:solidFill>
          <a:prstDash val="solid"/>
        </a:ln>
      </c:spPr>
    </c:plotArea>
    <c:legend>
      <c:legendPos val="l"/>
      <c:legendEntry>
        <c:idx val="0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7643855786311993"/>
          <c:y val="7.1955494717567917E-2"/>
          <c:w val="0.29211459939137152"/>
          <c:h val="0.29461624989184043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1" b="0" i="0" u="none" strike="noStrike" baseline="0">
          <a:solidFill>
            <a:srgbClr val="FFFF00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09842041312272"/>
          <c:y val="5.8823529411764705E-2"/>
          <c:w val="0.80801944106925883"/>
          <c:h val="0.7625272331154684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1200 (20) lb Cow</c:v>
                </c:pt>
              </c:strCache>
            </c:strRef>
          </c:tx>
          <c:spPr>
            <a:ln w="41043">
              <a:solidFill>
                <a:srgbClr val="1D2FBE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1D2FBE"/>
              </a:solidFill>
              <a:ln>
                <a:solidFill>
                  <a:srgbClr val="1D2FBE"/>
                </a:solidFill>
                <a:prstDash val="solid"/>
              </a:ln>
            </c:spPr>
          </c:marker>
          <c:cat>
            <c:numRef>
              <c:f>Sheet1!$B$1:$N$1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8.9499999999999993</c:v>
                </c:pt>
                <c:pt idx="1">
                  <c:v>9.16</c:v>
                </c:pt>
                <c:pt idx="2">
                  <c:v>9.84</c:v>
                </c:pt>
                <c:pt idx="3">
                  <c:v>10.52</c:v>
                </c:pt>
                <c:pt idx="4">
                  <c:v>11.81</c:v>
                </c:pt>
                <c:pt idx="5">
                  <c:v>13.53</c:v>
                </c:pt>
                <c:pt idx="6">
                  <c:v>15.81</c:v>
                </c:pt>
                <c:pt idx="7">
                  <c:v>16.96</c:v>
                </c:pt>
                <c:pt idx="8">
                  <c:v>16.190000000000001</c:v>
                </c:pt>
                <c:pt idx="9">
                  <c:v>15.07</c:v>
                </c:pt>
                <c:pt idx="10">
                  <c:v>14.05</c:v>
                </c:pt>
                <c:pt idx="11">
                  <c:v>13.11</c:v>
                </c:pt>
                <c:pt idx="12">
                  <c:v>8.9499999999999993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3CE-445F-B8C2-5E7BAC05A13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1400 (20) lb Cow</c:v>
                </c:pt>
              </c:strCache>
            </c:strRef>
          </c:tx>
          <c:spPr>
            <a:ln w="42606"/>
          </c:spPr>
          <c:val>
            <c:numRef>
              <c:f>Sheet1!$B$3:$N$3</c:f>
              <c:numCache>
                <c:formatCode>General</c:formatCode>
                <c:ptCount val="13"/>
                <c:pt idx="0">
                  <c:v>10.06</c:v>
                </c:pt>
                <c:pt idx="1">
                  <c:v>10.53</c:v>
                </c:pt>
                <c:pt idx="2">
                  <c:v>11.03</c:v>
                </c:pt>
                <c:pt idx="3">
                  <c:v>11.79</c:v>
                </c:pt>
                <c:pt idx="4">
                  <c:v>13.23</c:v>
                </c:pt>
                <c:pt idx="5">
                  <c:v>15.46</c:v>
                </c:pt>
                <c:pt idx="6">
                  <c:v>17.11</c:v>
                </c:pt>
                <c:pt idx="7">
                  <c:v>18.3</c:v>
                </c:pt>
                <c:pt idx="8">
                  <c:v>17.53</c:v>
                </c:pt>
                <c:pt idx="9">
                  <c:v>16.36</c:v>
                </c:pt>
                <c:pt idx="10">
                  <c:v>15.29</c:v>
                </c:pt>
                <c:pt idx="11">
                  <c:v>14.3</c:v>
                </c:pt>
                <c:pt idx="12">
                  <c:v>10.06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CE-445F-B8C2-5E7BAC05A13B}"/>
            </c:ext>
          </c:extLst>
        </c:ser>
        <c:ser>
          <c:idx val="2"/>
          <c:order val="2"/>
          <c:tx>
            <c:v>1400(30) lb Cow</c:v>
          </c:tx>
          <c:spPr>
            <a:ln w="45883"/>
          </c:spPr>
          <c:val>
            <c:numRef>
              <c:f>Sheet1!$B$4:$N$4</c:f>
              <c:numCache>
                <c:formatCode>General</c:formatCode>
                <c:ptCount val="13"/>
                <c:pt idx="0">
                  <c:v>10.06</c:v>
                </c:pt>
                <c:pt idx="1">
                  <c:v>10.53</c:v>
                </c:pt>
                <c:pt idx="2">
                  <c:v>11.03</c:v>
                </c:pt>
                <c:pt idx="3">
                  <c:v>11.79</c:v>
                </c:pt>
                <c:pt idx="4">
                  <c:v>13.23</c:v>
                </c:pt>
                <c:pt idx="5">
                  <c:v>15.46</c:v>
                </c:pt>
                <c:pt idx="6">
                  <c:v>19.78</c:v>
                </c:pt>
                <c:pt idx="7">
                  <c:v>21.31</c:v>
                </c:pt>
                <c:pt idx="8">
                  <c:v>20.56</c:v>
                </c:pt>
                <c:pt idx="9">
                  <c:v>18.73</c:v>
                </c:pt>
                <c:pt idx="10">
                  <c:v>16.940000000000001</c:v>
                </c:pt>
                <c:pt idx="11">
                  <c:v>15.69</c:v>
                </c:pt>
                <c:pt idx="12">
                  <c:v>10.06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3CE-445F-B8C2-5E7BAC05A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248128"/>
        <c:axId val="133252224"/>
      </c:lineChart>
      <c:catAx>
        <c:axId val="133248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58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/>
                  <a:t>Month</a:t>
                </a:r>
              </a:p>
            </c:rich>
          </c:tx>
          <c:overlay val="0"/>
        </c:title>
        <c:numFmt formatCode="General" sourceLinked="1"/>
        <c:majorTickMark val="cross"/>
        <c:minorTickMark val="none"/>
        <c:tickLblPos val="nextTo"/>
        <c:spPr>
          <a:ln w="41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41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3325222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33252224"/>
        <c:scaling>
          <c:orientation val="minMax"/>
          <c:max val="24"/>
          <c:min val="0"/>
        </c:scaling>
        <c:delete val="0"/>
        <c:axPos val="l"/>
        <c:majorGridlines>
          <c:spPr>
            <a:ln w="2736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935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en-US"/>
                  <a:t>Net Energy Maint. , Mcal/d</a:t>
                </a:r>
              </a:p>
            </c:rich>
          </c:tx>
          <c:layout>
            <c:manualLayout>
              <c:xMode val="edge"/>
              <c:yMode val="edge"/>
              <c:x val="1.42633225946405E-2"/>
              <c:y val="0.11898220414755847"/>
            </c:manualLayout>
          </c:layout>
          <c:overlay val="0"/>
          <c:spPr>
            <a:noFill/>
            <a:ln w="27363">
              <a:noFill/>
            </a:ln>
          </c:spPr>
        </c:title>
        <c:numFmt formatCode="0.0" sourceLinked="0"/>
        <c:majorTickMark val="cross"/>
        <c:minorTickMark val="none"/>
        <c:tickLblPos val="nextTo"/>
        <c:spPr>
          <a:ln w="4104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41" b="1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en-US"/>
          </a:p>
        </c:txPr>
        <c:crossAx val="133248128"/>
        <c:crosses val="autoZero"/>
        <c:crossBetween val="midCat"/>
        <c:majorUnit val="3"/>
      </c:valAx>
      <c:spPr>
        <a:noFill/>
        <a:ln w="41043">
          <a:solidFill>
            <a:srgbClr val="000000"/>
          </a:solidFill>
          <a:prstDash val="solid"/>
        </a:ln>
      </c:spPr>
    </c:plotArea>
    <c:legend>
      <c:legendPos val="l"/>
      <c:legendEntry>
        <c:idx val="0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58" b="1" i="0" baseline="0">
                <a:solidFill>
                  <a:sysClr val="windowText" lastClr="000000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7643855786311993"/>
          <c:y val="7.1955494717567917E-2"/>
          <c:w val="0.29211459939137152"/>
          <c:h val="0.29461624989184043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1" b="0" i="0" u="none" strike="noStrike" baseline="0">
          <a:solidFill>
            <a:srgbClr val="FFFF00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0"/>
          <c:dLbls>
            <c:dLbl>
              <c:idx val="0"/>
              <c:layout>
                <c:manualLayout>
                  <c:x val="-0.23455399061032864"/>
                  <c:y val="-0.1096920243840487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7F-45B3-AAF5-5F3A82032306}"/>
                </c:ext>
              </c:extLst>
            </c:dLbl>
            <c:dLbl>
              <c:idx val="1"/>
              <c:layout>
                <c:manualLayout>
                  <c:x val="0.18997440020701636"/>
                  <c:y val="-0.137503175006350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7F-45B3-AAF5-5F3A82032306}"/>
                </c:ext>
              </c:extLst>
            </c:dLbl>
            <c:dLbl>
              <c:idx val="2"/>
              <c:layout>
                <c:manualLayout>
                  <c:x val="0.21848748659938635"/>
                  <c:y val="0.1024864533062399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7F-45B3-AAF5-5F3A82032306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'1400 lb Cow Requirements'!$AD$4:$AD$6</c:f>
              <c:strCache>
                <c:ptCount val="3"/>
                <c:pt idx="0">
                  <c:v>Lactation</c:v>
                </c:pt>
                <c:pt idx="1">
                  <c:v>Dry</c:v>
                </c:pt>
                <c:pt idx="2">
                  <c:v>Third Trimester</c:v>
                </c:pt>
              </c:strCache>
            </c:strRef>
          </c:cat>
          <c:val>
            <c:numRef>
              <c:f>'1400 lb Cow Requirements'!$AE$4:$AE$6</c:f>
              <c:numCache>
                <c:formatCode>General</c:formatCode>
                <c:ptCount val="3"/>
                <c:pt idx="0">
                  <c:v>5059.1400000000003</c:v>
                </c:pt>
                <c:pt idx="1">
                  <c:v>1873.23</c:v>
                </c:pt>
                <c:pt idx="2">
                  <c:v>2166.7199999999998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7F-45B3-AAF5-5F3A8203230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0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1A9-4328-8DAC-6EB7AF4122C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31A9-4328-8DAC-6EB7AF4122C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31A9-4328-8DAC-6EB7AF4122C4}"/>
              </c:ext>
            </c:extLst>
          </c:dPt>
          <c:dLbls>
            <c:dLbl>
              <c:idx val="0"/>
              <c:layout>
                <c:manualLayout>
                  <c:x val="-0.26081462764915581"/>
                  <c:y val="-9.151868673272525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A9-4328-8DAC-6EB7AF4122C4}"/>
                </c:ext>
              </c:extLst>
            </c:dLbl>
            <c:dLbl>
              <c:idx val="1"/>
              <c:layout>
                <c:manualLayout>
                  <c:x val="0.2299865828338622"/>
                  <c:y val="-0.202608423977351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A9-4328-8DAC-6EB7AF4122C4}"/>
                </c:ext>
              </c:extLst>
            </c:dLbl>
            <c:dLbl>
              <c:idx val="2"/>
              <c:layout>
                <c:manualLayout>
                  <c:x val="0.23159928702941984"/>
                  <c:y val="0.1197261429630635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A9-4328-8DAC-6EB7AF4122C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'1400 lb Cow Requirements (2)'!$AD$4:$AD$6</c:f>
              <c:strCache>
                <c:ptCount val="3"/>
                <c:pt idx="0">
                  <c:v>Lactation</c:v>
                </c:pt>
                <c:pt idx="1">
                  <c:v>Dry</c:v>
                </c:pt>
                <c:pt idx="2">
                  <c:v>Third Trimester</c:v>
                </c:pt>
              </c:strCache>
            </c:strRef>
          </c:cat>
          <c:val>
            <c:numRef>
              <c:f>'1400 lb Cow Requirements (2)'!$AE$4:$AE$6</c:f>
              <c:numCache>
                <c:formatCode>General</c:formatCode>
                <c:ptCount val="3"/>
                <c:pt idx="0">
                  <c:v>4725.72</c:v>
                </c:pt>
                <c:pt idx="1">
                  <c:v>1873.23</c:v>
                </c:pt>
                <c:pt idx="2">
                  <c:v>2166.7199999999998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A9-4328-8DAC-6EB7AF4122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 Income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B1-427A-8F66-073C5C8B48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1B1-427A-8F66-073C5C8B48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1B1-427A-8F66-073C5C8B48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1B1-427A-8F66-073C5C8B48C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1B1-427A-8F66-073C5C8B48C8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Calves Sold</c:v>
                </c:pt>
                <c:pt idx="1">
                  <c:v>Breeding Stock Sold</c:v>
                </c:pt>
                <c:pt idx="2">
                  <c:v>Gov't Payments</c:v>
                </c:pt>
                <c:pt idx="3">
                  <c:v>Misc. Income</c:v>
                </c:pt>
                <c:pt idx="4">
                  <c:v>Patronage Refunds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88194.49</c:v>
                </c:pt>
                <c:pt idx="1">
                  <c:v>13017.13</c:v>
                </c:pt>
                <c:pt idx="2">
                  <c:v>2409.38</c:v>
                </c:pt>
                <c:pt idx="3">
                  <c:v>803.02</c:v>
                </c:pt>
                <c:pt idx="4">
                  <c:v>453.62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7-463C-8122-0F17EBE301E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'Cull Cow Graphs'!$A$31</c:f>
              <c:strCache>
                <c:ptCount val="1"/>
                <c:pt idx="0">
                  <c:v>5-year average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'Cull Cow Graphs'!$B$1:$M$1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'Cull Cow Graphs'!$B$31:$M$31</c:f>
              <c:numCache>
                <c:formatCode>0.0</c:formatCode>
                <c:ptCount val="12"/>
                <c:pt idx="0">
                  <c:v>77.091999999999999</c:v>
                </c:pt>
                <c:pt idx="1">
                  <c:v>82.698000000000008</c:v>
                </c:pt>
                <c:pt idx="2">
                  <c:v>86.412000000000006</c:v>
                </c:pt>
                <c:pt idx="3">
                  <c:v>85.585999999999984</c:v>
                </c:pt>
                <c:pt idx="4">
                  <c:v>85.176000000000002</c:v>
                </c:pt>
                <c:pt idx="5">
                  <c:v>87.251999999999995</c:v>
                </c:pt>
                <c:pt idx="6">
                  <c:v>89.042000000000002</c:v>
                </c:pt>
                <c:pt idx="7">
                  <c:v>87.825999999999993</c:v>
                </c:pt>
                <c:pt idx="8">
                  <c:v>80.281999999999996</c:v>
                </c:pt>
                <c:pt idx="9">
                  <c:v>71.933999999999997</c:v>
                </c:pt>
                <c:pt idx="10">
                  <c:v>70.525999999999996</c:v>
                </c:pt>
                <c:pt idx="11">
                  <c:v>67.404000000000011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54-4CCE-B5CE-AB5AB7C977E0}"/>
            </c:ext>
          </c:extLst>
        </c:ser>
        <c:ser>
          <c:idx val="24"/>
          <c:order val="1"/>
          <c:tx>
            <c:strRef>
              <c:f>'Cull Cow Graphs'!$A$33</c:f>
              <c:strCache>
                <c:ptCount val="1"/>
                <c:pt idx="0">
                  <c:v>15-year average</c:v>
                </c:pt>
              </c:strCache>
            </c:strRef>
          </c:tx>
          <c:spPr>
            <a:ln w="44450" cap="rnd">
              <a:solidFill>
                <a:schemeClr val="accent3">
                  <a:lumMod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'Cull Cow Graphs'!$B$1:$M$1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'Cull Cow Graphs'!$B$33:$M$33</c:f>
              <c:numCache>
                <c:formatCode>0.0</c:formatCode>
                <c:ptCount val="12"/>
                <c:pt idx="0">
                  <c:v>62.336000000000006</c:v>
                </c:pt>
                <c:pt idx="1">
                  <c:v>67.383333333333326</c:v>
                </c:pt>
                <c:pt idx="2">
                  <c:v>69.345333333333329</c:v>
                </c:pt>
                <c:pt idx="3">
                  <c:v>69.461333333333343</c:v>
                </c:pt>
                <c:pt idx="4">
                  <c:v>69.877999999999986</c:v>
                </c:pt>
                <c:pt idx="5">
                  <c:v>69.731999999999999</c:v>
                </c:pt>
                <c:pt idx="6">
                  <c:v>69.794666666666672</c:v>
                </c:pt>
                <c:pt idx="7">
                  <c:v>69.322666666666663</c:v>
                </c:pt>
                <c:pt idx="8">
                  <c:v>65.747333333333316</c:v>
                </c:pt>
                <c:pt idx="9">
                  <c:v>60.848000000000006</c:v>
                </c:pt>
                <c:pt idx="10">
                  <c:v>59.960666666666661</c:v>
                </c:pt>
                <c:pt idx="11">
                  <c:v>59.957333333333331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54-4CCE-B5CE-AB5AB7C977E0}"/>
            </c:ext>
          </c:extLst>
        </c:ser>
        <c:ser>
          <c:idx val="23"/>
          <c:order val="2"/>
          <c:tx>
            <c:strRef>
              <c:f>'Cull Cow Graphs'!$A$28</c:f>
              <c:strCache>
                <c:ptCount val="1"/>
                <c:pt idx="0">
                  <c:v>2018 </c:v>
                </c:pt>
              </c:strCache>
            </c:strRef>
          </c:tx>
          <c:spPr>
            <a:ln w="44450" cap="rnd">
              <a:solidFill>
                <a:schemeClr val="accent6">
                  <a:lumMod val="80000"/>
                </a:schemeClr>
              </a:solidFill>
              <a:prstDash val="dashDot"/>
              <a:round/>
            </a:ln>
            <a:effectLst/>
          </c:spPr>
          <c:marker>
            <c:symbol val="none"/>
          </c:marker>
          <c:cat>
            <c:strRef>
              <c:f>'Cull Cow Graphs'!$B$1:$M$1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'Cull Cow Graphs'!$B$28:$M$28</c:f>
              <c:numCache>
                <c:formatCode>0.00_)</c:formatCode>
                <c:ptCount val="12"/>
                <c:pt idx="0">
                  <c:v>53.82</c:v>
                </c:pt>
                <c:pt idx="1">
                  <c:v>64.34</c:v>
                </c:pt>
                <c:pt idx="2">
                  <c:v>69.989999999999995</c:v>
                </c:pt>
                <c:pt idx="3">
                  <c:v>64.709999999999994</c:v>
                </c:pt>
                <c:pt idx="4">
                  <c:v>61.22</c:v>
                </c:pt>
                <c:pt idx="5">
                  <c:v>59.36</c:v>
                </c:pt>
                <c:pt idx="6">
                  <c:v>55</c:v>
                </c:pt>
                <c:pt idx="7">
                  <c:v>47.35</c:v>
                </c:pt>
                <c:pt idx="8">
                  <c:v>50.56</c:v>
                </c:pt>
                <c:pt idx="9">
                  <c:v>41.75</c:v>
                </c:pt>
                <c:pt idx="10">
                  <c:v>40.75</c:v>
                </c:pt>
                <c:pt idx="11">
                  <c:v>40.33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F54-4CCE-B5CE-AB5AB7C977E0}"/>
            </c:ext>
          </c:extLst>
        </c:ser>
        <c:ser>
          <c:idx val="0"/>
          <c:order val="3"/>
          <c:tx>
            <c:strRef>
              <c:f>'Cull Cow Graphs'!$A$29</c:f>
              <c:strCache>
                <c:ptCount val="1"/>
                <c:pt idx="0">
                  <c:v>2019 </c:v>
                </c:pt>
              </c:strCache>
            </c:strRef>
          </c:tx>
          <c:spPr>
            <a:ln w="444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'Cull Cow Graphs'!$B$29:$I$29</c:f>
              <c:numCache>
                <c:formatCode>0.00_)</c:formatCode>
                <c:ptCount val="8"/>
                <c:pt idx="0">
                  <c:v>42.35</c:v>
                </c:pt>
                <c:pt idx="1">
                  <c:v>43.13</c:v>
                </c:pt>
                <c:pt idx="2">
                  <c:v>50.06</c:v>
                </c:pt>
                <c:pt idx="3">
                  <c:v>47.28</c:v>
                </c:pt>
                <c:pt idx="4">
                  <c:v>48.42</c:v>
                </c:pt>
                <c:pt idx="5">
                  <c:v>47.06</c:v>
                </c:pt>
                <c:pt idx="6">
                  <c:v>49.39</c:v>
                </c:pt>
                <c:pt idx="7">
                  <c:v>50.64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F54-4CCE-B5CE-AB5AB7C97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0448216"/>
        <c:axId val="520448544"/>
        <c:extLst/>
      </c:lineChart>
      <c:catAx>
        <c:axId val="52044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448544"/>
        <c:crosses val="autoZero"/>
        <c:auto val="1"/>
        <c:lblAlgn val="ctr"/>
        <c:lblOffset val="100"/>
        <c:noMultiLvlLbl val="0"/>
      </c:catAx>
      <c:valAx>
        <c:axId val="520448544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Price</a:t>
                </a:r>
                <a:r>
                  <a:rPr lang="en-US" sz="1200" b="1" baseline="0"/>
                  <a:t> (per cwt)</a:t>
                </a:r>
                <a:endParaRPr lang="en-US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448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0.48952</cdr:x>
      <cdr:y>0.40535</cdr:y>
    </cdr:from>
    <cdr:to>
      <cdr:x>0.48952</cdr:x>
      <cdr:y>0.52222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7BA582D1-2839-4CBF-9BDF-A2FE62FE7CDA}"/>
            </a:ext>
          </a:extLst>
        </cdr:cNvPr>
        <cdr:cNvCxnSpPr/>
      </cdr:nvCxnSpPr>
      <cdr:spPr>
        <a:xfrm xmlns:a="http://schemas.openxmlformats.org/drawingml/2006/main" flipV="1">
          <a:off x="4103910" y="1952514"/>
          <a:ext cx="0" cy="562942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0.49069</cdr:x>
      <cdr:y>0.33391</cdr:y>
    </cdr:from>
    <cdr:to>
      <cdr:x>0.49069</cdr:x>
      <cdr:y>0.45078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56E13B43-C5A1-4418-9E01-BDE938862F6F}"/>
            </a:ext>
          </a:extLst>
        </cdr:cNvPr>
        <cdr:cNvCxnSpPr/>
      </cdr:nvCxnSpPr>
      <cdr:spPr>
        <a:xfrm xmlns:a="http://schemas.openxmlformats.org/drawingml/2006/main" flipV="1">
          <a:off x="4014787" y="1523998"/>
          <a:ext cx="0" cy="533402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0.49069</cdr:x>
      <cdr:y>0.33391</cdr:y>
    </cdr:from>
    <cdr:to>
      <cdr:x>0.49069</cdr:x>
      <cdr:y>0.45078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5BC2EF3C-2F8B-40DC-935E-42427113936F}"/>
            </a:ext>
          </a:extLst>
        </cdr:cNvPr>
        <cdr:cNvCxnSpPr/>
      </cdr:nvCxnSpPr>
      <cdr:spPr>
        <a:xfrm xmlns:a="http://schemas.openxmlformats.org/drawingml/2006/main" flipV="1">
          <a:off x="4014787" y="1523998"/>
          <a:ext cx="0" cy="533402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0.49069</cdr:x>
      <cdr:y>0.33391</cdr:y>
    </cdr:from>
    <cdr:to>
      <cdr:x>0.49069</cdr:x>
      <cdr:y>0.45078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59026B8-4EA9-4555-82EC-C37D307C0328}"/>
            </a:ext>
          </a:extLst>
        </cdr:cNvPr>
        <cdr:cNvCxnSpPr/>
      </cdr:nvCxnSpPr>
      <cdr:spPr>
        <a:xfrm xmlns:a="http://schemas.openxmlformats.org/drawingml/2006/main" flipV="1">
          <a:off x="4014787" y="1523998"/>
          <a:ext cx="0" cy="533402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0E757-DB0B-4CB0-B76B-8736F6A11C53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B5F35-5F22-4CE4-B3BE-BDC806DD6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19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Supplementation</a:t>
            </a:r>
            <a:r>
              <a:rPr lang="en-US" baseline="0" dirty="0"/>
              <a:t> or </a:t>
            </a:r>
            <a:r>
              <a:rPr lang="en-US" baseline="0" dirty="0" err="1"/>
              <a:t>fe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B5F35-5F22-4CE4-B3BE-BDC806DD6F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0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DF002-1505-48E4-BAAB-E0115BCFA8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1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DF002-1505-48E4-BAAB-E0115BCFA82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856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19DF002-1505-48E4-BAAB-E0115BCFA825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857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19DF002-1505-48E4-BAAB-E0115BCFA825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BCS score =</a:t>
            </a:r>
            <a:r>
              <a:rPr lang="en-US" altLang="en-US" baseline="0" dirty="0"/>
              <a:t> about 200 </a:t>
            </a:r>
            <a:r>
              <a:rPr lang="en-US" altLang="en-US" baseline="0" dirty="0" err="1"/>
              <a:t>Mcal</a:t>
            </a:r>
            <a:r>
              <a:rPr lang="en-US" altLang="en-US" baseline="0" dirty="0"/>
              <a:t> </a:t>
            </a:r>
          </a:p>
          <a:p>
            <a:pPr eaLnBrk="1" hangingPunct="1"/>
            <a:r>
              <a:rPr lang="en-US" altLang="en-US" baseline="0" dirty="0"/>
              <a:t>14/30 cow = 5 </a:t>
            </a:r>
            <a:r>
              <a:rPr lang="en-US" altLang="en-US" baseline="0" dirty="0" err="1"/>
              <a:t>mcal</a:t>
            </a:r>
            <a:r>
              <a:rPr lang="en-US" altLang="en-US" baseline="0" dirty="0"/>
              <a:t> deficit (150 </a:t>
            </a:r>
            <a:r>
              <a:rPr lang="en-US" altLang="en-US" baseline="0" dirty="0" err="1"/>
              <a:t>mcal</a:t>
            </a:r>
            <a:r>
              <a:rPr lang="en-US" altLang="en-US" baseline="0" dirty="0"/>
              <a:t> in 30 days)= 0.75 BCS  </a:t>
            </a:r>
          </a:p>
          <a:p>
            <a:pPr eaLnBrk="1" hangingPunct="1"/>
            <a:r>
              <a:rPr lang="en-US" altLang="en-US" baseline="0" dirty="0"/>
              <a:t>14/20 cow = 2 </a:t>
            </a:r>
            <a:r>
              <a:rPr lang="en-US" altLang="en-US" baseline="0" dirty="0" err="1"/>
              <a:t>mcal</a:t>
            </a:r>
            <a:r>
              <a:rPr lang="en-US" altLang="en-US" baseline="0" dirty="0"/>
              <a:t> deficit (60 </a:t>
            </a:r>
            <a:r>
              <a:rPr lang="en-US" altLang="en-US" baseline="0" dirty="0" err="1"/>
              <a:t>mcal</a:t>
            </a:r>
            <a:r>
              <a:rPr lang="en-US" altLang="en-US" baseline="0" dirty="0"/>
              <a:t> in 30 days) = 0.25 BCS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1957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Initial when calves were 100 DOA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Final taken when calves </a:t>
            </a:r>
            <a:r>
              <a:rPr lang="en-US" baseline="0" dirty="0" err="1"/>
              <a:t>recived</a:t>
            </a:r>
            <a:r>
              <a:rPr lang="en-US" baseline="0" dirty="0"/>
              <a:t> at feedlot 220 days of calf age </a:t>
            </a:r>
          </a:p>
          <a:p>
            <a:endParaRPr lang="en-US" baseline="0" dirty="0"/>
          </a:p>
          <a:p>
            <a:r>
              <a:rPr lang="en-US" baseline="0" dirty="0"/>
              <a:t>0 column calves were weaned for 60 days</a:t>
            </a:r>
            <a:endParaRPr 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021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10483" indent="-273263" defTabSz="92302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93051" indent="-218610" defTabSz="923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30271" indent="-218610" defTabSz="923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67492" indent="-218610" defTabSz="923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04712" indent="-218610" defTabSz="923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41932" indent="-218610" defTabSz="923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279153" indent="-218610" defTabSz="923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16373" indent="-218610" defTabSz="923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999E54-365E-4190-8723-CAB296722565}" type="slidenum">
              <a:rPr lang="en-US" smtClean="0">
                <a:solidFill>
                  <a:prstClr val="black"/>
                </a:solidFill>
              </a:rPr>
              <a:pPr eaLnBrk="1" hangingPunct="1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3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364"/>
            <a:ext cx="82296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9956"/>
            <a:ext cx="8229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782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78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75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C792F-31EE-C344-A2D6-ED544E6AF3F4}" type="datetimeFigureOut">
              <a:rPr lang="en-US" smtClean="0"/>
              <a:pPr/>
              <a:t>11/14/2019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DBE74-70D2-8C43-ADAD-6EB1AA575F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w template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jwaggon@ksu.edu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2374567"/>
            <a:ext cx="327977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 txBox="1">
            <a:spLocks/>
          </p:cNvSpPr>
          <p:nvPr/>
        </p:nvSpPr>
        <p:spPr bwMode="auto">
          <a:xfrm>
            <a:off x="0" y="82605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kern="0" dirty="0">
                <a:solidFill>
                  <a:srgbClr val="000000"/>
                </a:solidFill>
                <a:latin typeface="Calibri"/>
              </a:rPr>
              <a:t>Nutrition and Management Strategies that Impact the Bottomline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 bwMode="auto">
          <a:xfrm>
            <a:off x="685800" y="5105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3200" kern="0" dirty="0"/>
              <a:t>Justin Waggoner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7794" y="6333978"/>
            <a:ext cx="438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2019 </a:t>
            </a:r>
            <a:r>
              <a:rPr lang="en-US" b="1" dirty="0" smtClean="0">
                <a:solidFill>
                  <a:schemeClr val="bg1"/>
                </a:solidFill>
              </a:rPr>
              <a:t>Rancher Rules of Thumb Series 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7648A-BD43-4B58-AEE4-0AD98176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Feed/Supplement cows?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96184" y="1693203"/>
            <a:ext cx="6420465" cy="40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551684"/>
            <a:ext cx="893064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Managing Feed/Supplementation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244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Cow nutrient requirements</a:t>
            </a:r>
          </a:p>
          <a:p>
            <a:pPr lvl="1"/>
            <a:r>
              <a:rPr lang="en-US" dirty="0"/>
              <a:t>ENERGY, PROTEIN, minerals, vitamins</a:t>
            </a:r>
          </a:p>
          <a:p>
            <a:r>
              <a:rPr lang="en-US" dirty="0"/>
              <a:t>Forage resources</a:t>
            </a:r>
          </a:p>
          <a:p>
            <a:pPr lvl="1"/>
            <a:r>
              <a:rPr lang="en-US" dirty="0"/>
              <a:t>Quality </a:t>
            </a:r>
          </a:p>
          <a:p>
            <a:pPr lvl="1"/>
            <a:r>
              <a:rPr lang="en-US" dirty="0"/>
              <a:t>Availability</a:t>
            </a:r>
          </a:p>
          <a:p>
            <a:endParaRPr lang="en-US" dirty="0"/>
          </a:p>
          <a:p>
            <a:r>
              <a:rPr lang="en-US" dirty="0" smtClean="0"/>
              <a:t>Weather</a:t>
            </a:r>
          </a:p>
          <a:p>
            <a:r>
              <a:rPr lang="en-US" dirty="0" smtClean="0"/>
              <a:t>Stocking rate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440" y="2969764"/>
            <a:ext cx="4653280" cy="281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7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/>
          </p:cNvGraphicFramePr>
          <p:nvPr>
            <p:extLst/>
          </p:nvPr>
        </p:nvGraphicFramePr>
        <p:xfrm>
          <a:off x="252413" y="1042219"/>
          <a:ext cx="8694942" cy="505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928" y="386848"/>
            <a:ext cx="9144000" cy="1524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Protein Requirement and Supply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endParaRPr lang="en-US" altLang="en-US" sz="3200" b="1" dirty="0"/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552592" y="6330218"/>
            <a:ext cx="15064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Beef NRC, 2000</a:t>
            </a: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4522839" y="3518068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Calving</a:t>
            </a: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4780942" y="4030697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Weaning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551039" y="4226272"/>
            <a:ext cx="29718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14107" y="4245937"/>
            <a:ext cx="2351088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37014" y="3887956"/>
            <a:ext cx="7107375" cy="1279144"/>
          </a:xfrm>
          <a:prstGeom prst="rect">
            <a:avLst/>
          </a:prstGeom>
          <a:solidFill>
            <a:schemeClr val="bg2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52517" y="4373630"/>
            <a:ext cx="262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5% CP Forage @ 2.2% BW (1.5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lbs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15797" y="2208944"/>
            <a:ext cx="1447800" cy="2958156"/>
          </a:xfrm>
          <a:prstGeom prst="rect">
            <a:avLst/>
          </a:prstGeom>
          <a:solidFill>
            <a:srgbClr val="339933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87247" y="2616436"/>
            <a:ext cx="1104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11% CP Forage @ 2.2% BW (3.4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lbs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63597" y="3236360"/>
            <a:ext cx="2480791" cy="1922204"/>
          </a:xfrm>
          <a:prstGeom prst="rect">
            <a:avLst/>
          </a:prstGeom>
          <a:solidFill>
            <a:srgbClr val="3366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770170" y="3518068"/>
            <a:ext cx="1181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7% CP Forage @ 2.2% BW (2.2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lbs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 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551038" y="3290319"/>
            <a:ext cx="3162435" cy="584200"/>
          </a:xfrm>
          <a:prstGeom prst="rect">
            <a:avLst/>
          </a:prstGeom>
          <a:solidFill>
            <a:schemeClr val="accent1">
              <a:alpha val="79999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lbs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of 20% CP Supplement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(0.72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lbs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415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/>
          </p:cNvGraphicFramePr>
          <p:nvPr>
            <p:extLst/>
          </p:nvPr>
        </p:nvGraphicFramePr>
        <p:xfrm>
          <a:off x="252413" y="1581754"/>
          <a:ext cx="8383587" cy="451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928" y="386848"/>
            <a:ext cx="9144000" cy="1524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Energy Requirement and Supply</a:t>
            </a:r>
            <a:endParaRPr lang="en-US" altLang="en-US" sz="3200" b="1" dirty="0"/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552592" y="6330218"/>
            <a:ext cx="15064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Beef NRC, 2000</a:t>
            </a: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4038600" y="3555016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Calving</a:t>
            </a: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4495800" y="3794729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Weaning</a:t>
            </a:r>
          </a:p>
        </p:txBody>
      </p:sp>
      <p:cxnSp>
        <p:nvCxnSpPr>
          <p:cNvPr id="12" name="Straight Arrow Connector 11"/>
          <p:cNvCxnSpPr>
            <a:stCxn id="22534" idx="1"/>
          </p:cNvCxnSpPr>
          <p:nvPr/>
        </p:nvCxnSpPr>
        <p:spPr>
          <a:xfrm flipH="1">
            <a:off x="1524000" y="3980466"/>
            <a:ext cx="29718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38800" y="3980466"/>
            <a:ext cx="2351088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0" y="3740754"/>
            <a:ext cx="6781800" cy="1566862"/>
          </a:xfrm>
          <a:prstGeom prst="rect">
            <a:avLst/>
          </a:prstGeom>
          <a:solidFill>
            <a:schemeClr val="bg2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52600" y="4240816"/>
            <a:ext cx="262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0.35 Mcal/lb forage @ 2.2% BW (10.8 Mcals)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10100" y="2303584"/>
            <a:ext cx="1808285" cy="3004031"/>
          </a:xfrm>
          <a:prstGeom prst="rect">
            <a:avLst/>
          </a:prstGeom>
          <a:solidFill>
            <a:srgbClr val="339933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34252" y="3240691"/>
            <a:ext cx="19841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0.65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Mcal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lb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Forage @ 2.2% BW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(20.8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Mcals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0468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/>
          </p:cNvGraphicFramePr>
          <p:nvPr>
            <p:extLst/>
          </p:nvPr>
        </p:nvGraphicFramePr>
        <p:xfrm>
          <a:off x="252413" y="1581754"/>
          <a:ext cx="8383587" cy="451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928" y="386848"/>
            <a:ext cx="9144000" cy="1524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Energy Requirement and Supply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3200" b="1" dirty="0"/>
              <a:t>(Earlier Calving)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552592" y="6330218"/>
            <a:ext cx="15064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charset="0"/>
              </a:rPr>
              <a:t>Beef NRC, 2000</a:t>
            </a: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4038600" y="3555016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Calving</a:t>
            </a: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4495800" y="3794729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Weaning</a:t>
            </a:r>
          </a:p>
        </p:txBody>
      </p:sp>
      <p:cxnSp>
        <p:nvCxnSpPr>
          <p:cNvPr id="12" name="Straight Arrow Connector 11"/>
          <p:cNvCxnSpPr>
            <a:stCxn id="22534" idx="1"/>
          </p:cNvCxnSpPr>
          <p:nvPr/>
        </p:nvCxnSpPr>
        <p:spPr>
          <a:xfrm flipH="1">
            <a:off x="1524000" y="3980466"/>
            <a:ext cx="29718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38800" y="3980466"/>
            <a:ext cx="2351088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0" y="3740754"/>
            <a:ext cx="6781800" cy="1566862"/>
          </a:xfrm>
          <a:prstGeom prst="rect">
            <a:avLst/>
          </a:prstGeom>
          <a:solidFill>
            <a:schemeClr val="bg2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52600" y="4240816"/>
            <a:ext cx="262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0.35 Mcal/lb forage @ 2.2% BW (10.8 Mcals)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99164" y="2303584"/>
            <a:ext cx="1808285" cy="3004031"/>
          </a:xfrm>
          <a:prstGeom prst="rect">
            <a:avLst/>
          </a:prstGeom>
          <a:solidFill>
            <a:srgbClr val="339933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90365" y="3240691"/>
            <a:ext cx="18170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0.65 </a:t>
            </a:r>
            <a:r>
              <a:rPr lang="en-US" altLang="en-US" sz="1800" dirty="0" err="1"/>
              <a:t>Mcal</a:t>
            </a:r>
            <a:r>
              <a:rPr lang="en-US" altLang="en-US" sz="1800" dirty="0"/>
              <a:t>/</a:t>
            </a:r>
            <a:r>
              <a:rPr lang="en-US" altLang="en-US" sz="1800" dirty="0" err="1"/>
              <a:t>lb</a:t>
            </a:r>
            <a:r>
              <a:rPr lang="en-US" altLang="en-US" sz="1800" dirty="0"/>
              <a:t> Forage @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2.2% BW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(20.8 </a:t>
            </a:r>
            <a:r>
              <a:rPr lang="en-US" altLang="en-US" sz="1800" dirty="0" err="1"/>
              <a:t>Mcals</a:t>
            </a:r>
            <a:r>
              <a:rPr lang="en-US" altLang="en-US" sz="1800" dirty="0"/>
              <a:t>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1369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/>
          <p:cNvGraphicFramePr>
            <a:graphicFrameLocks/>
          </p:cNvGraphicFramePr>
          <p:nvPr>
            <p:extLst/>
          </p:nvPr>
        </p:nvGraphicFramePr>
        <p:xfrm>
          <a:off x="252413" y="1581754"/>
          <a:ext cx="8383587" cy="4513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2928" y="386848"/>
            <a:ext cx="9144000" cy="1524000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Energy Requirement and Supply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3200" b="1" dirty="0"/>
              <a:t>(20% Reduction in Available Forage)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552592" y="6330218"/>
            <a:ext cx="15064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charset="0"/>
              </a:rPr>
              <a:t>Beef NRC, 2000</a:t>
            </a:r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4038600" y="3555016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Calving</a:t>
            </a: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4495800" y="3794729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Weaning</a:t>
            </a:r>
          </a:p>
        </p:txBody>
      </p:sp>
      <p:cxnSp>
        <p:nvCxnSpPr>
          <p:cNvPr id="12" name="Straight Arrow Connector 11"/>
          <p:cNvCxnSpPr>
            <a:stCxn id="22534" idx="1"/>
          </p:cNvCxnSpPr>
          <p:nvPr/>
        </p:nvCxnSpPr>
        <p:spPr>
          <a:xfrm flipH="1">
            <a:off x="1524000" y="3980466"/>
            <a:ext cx="29718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38800" y="3980466"/>
            <a:ext cx="2351088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524000" y="3740754"/>
            <a:ext cx="6781800" cy="1566862"/>
          </a:xfrm>
          <a:prstGeom prst="rect">
            <a:avLst/>
          </a:prstGeom>
          <a:solidFill>
            <a:schemeClr val="bg2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52600" y="4240816"/>
            <a:ext cx="262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0.35 Mcal/lb forage @ 2.2% BW (10.8 Mcals)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36476" y="3042138"/>
            <a:ext cx="1808285" cy="2265477"/>
          </a:xfrm>
          <a:prstGeom prst="rect">
            <a:avLst/>
          </a:prstGeom>
          <a:solidFill>
            <a:srgbClr val="339933">
              <a:alpha val="8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610093" y="3240691"/>
            <a:ext cx="18170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0.65 </a:t>
            </a:r>
            <a:r>
              <a:rPr lang="en-US" altLang="en-US" sz="1800" dirty="0" err="1"/>
              <a:t>Mcal</a:t>
            </a:r>
            <a:r>
              <a:rPr lang="en-US" altLang="en-US" sz="1800" dirty="0"/>
              <a:t>/</a:t>
            </a:r>
            <a:r>
              <a:rPr lang="en-US" altLang="en-US" sz="1800" dirty="0" err="1"/>
              <a:t>lb</a:t>
            </a:r>
            <a:r>
              <a:rPr lang="en-US" altLang="en-US" sz="1800" dirty="0"/>
              <a:t> Forage @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1.76% BW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(16.01 </a:t>
            </a:r>
            <a:r>
              <a:rPr lang="en-US" altLang="en-US" sz="1800" dirty="0" err="1"/>
              <a:t>Mcals</a:t>
            </a:r>
            <a:r>
              <a:rPr lang="en-US" altLang="en-US" sz="1800" dirty="0"/>
              <a:t>)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9636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71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Can we manage cow requirements?</a:t>
            </a:r>
            <a:br>
              <a:rPr lang="en-US" dirty="0"/>
            </a:br>
            <a:r>
              <a:rPr lang="en-US" sz="3600" dirty="0"/>
              <a:t>(1400 </a:t>
            </a:r>
            <a:r>
              <a:rPr lang="en-US" sz="3600" dirty="0" err="1"/>
              <a:t>lb</a:t>
            </a:r>
            <a:r>
              <a:rPr lang="en-US" sz="3600" dirty="0"/>
              <a:t> cow, 20 </a:t>
            </a:r>
            <a:r>
              <a:rPr lang="en-US" sz="3600" dirty="0" err="1"/>
              <a:t>lb</a:t>
            </a:r>
            <a:r>
              <a:rPr lang="en-US" sz="3600" dirty="0"/>
              <a:t> milk)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361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/>
          </p:nvPr>
        </p:nvGraphicFramePr>
        <p:xfrm>
          <a:off x="4016478" y="1585169"/>
          <a:ext cx="54864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57200" y="1942595"/>
          <a:ext cx="3886200" cy="3581406"/>
        </p:xfrm>
        <a:graphic>
          <a:graphicData uri="http://schemas.openxmlformats.org/drawingml/2006/table">
            <a:tbl>
              <a:tblPr/>
              <a:tblGrid>
                <a:gridCol w="994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916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Annual ME requirements, </a:t>
                      </a:r>
                      <a:r>
                        <a:rPr lang="en-US" sz="1000" b="1" i="0" u="none" strike="noStrike" dirty="0" err="1">
                          <a:effectLst/>
                          <a:latin typeface="Arial"/>
                        </a:rPr>
                        <a:t>Mcals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Month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Months Since calving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Total 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Class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calf 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7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April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858.45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May 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905.85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June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892.05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July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845.37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August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793.8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September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763.62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October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November 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623.7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December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637.53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January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667.32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Third Tri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February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712.8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Third Tri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7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March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786.6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Third Tri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73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9099.09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2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7422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Annual Maintenance Energy</a:t>
            </a:r>
            <a:br>
              <a:rPr lang="en-US" dirty="0"/>
            </a:br>
            <a:r>
              <a:rPr lang="en-US" sz="3600" dirty="0"/>
              <a:t>(1400 </a:t>
            </a:r>
            <a:r>
              <a:rPr lang="en-US" sz="3600" dirty="0" err="1"/>
              <a:t>lb</a:t>
            </a:r>
            <a:r>
              <a:rPr lang="en-US" sz="3600" dirty="0"/>
              <a:t> cow, 20 </a:t>
            </a:r>
            <a:r>
              <a:rPr lang="en-US" sz="3600" dirty="0" err="1"/>
              <a:t>lb</a:t>
            </a:r>
            <a:r>
              <a:rPr lang="en-US" sz="3600" dirty="0"/>
              <a:t> milk, Early Weaned)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8601" y="1880422"/>
          <a:ext cx="3886200" cy="3581406"/>
        </p:xfrm>
        <a:graphic>
          <a:graphicData uri="http://schemas.openxmlformats.org/drawingml/2006/table">
            <a:tbl>
              <a:tblPr/>
              <a:tblGrid>
                <a:gridCol w="994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916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Annual ME requirements, </a:t>
                      </a:r>
                      <a:r>
                        <a:rPr lang="en-US" sz="1000" b="1" i="0" u="none" strike="noStrike" dirty="0" err="1">
                          <a:effectLst/>
                          <a:latin typeface="Arial"/>
                        </a:rPr>
                        <a:t>Mcals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6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Month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Months Since calving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Total 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Class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calf 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7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April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858.45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May 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905.85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June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892.05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July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845.37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Lactation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August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September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October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November 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623.7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December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637.53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Dry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January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667.32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Third Tri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February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712.8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Third Tri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73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March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786.6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Third Tri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73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8765.67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3886200" y="1728022"/>
          <a:ext cx="5410200" cy="405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75586" y="5380704"/>
            <a:ext cx="5139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Maintenance Energy Savings	= (9099.09)- (8765.67) </a:t>
            </a:r>
          </a:p>
          <a:p>
            <a:r>
              <a:rPr lang="en-US" b="1" dirty="0"/>
              <a:t>						= 333.42 </a:t>
            </a:r>
            <a:r>
              <a:rPr lang="en-US" b="1" dirty="0" err="1"/>
              <a:t>Mcals</a:t>
            </a:r>
            <a:r>
              <a:rPr lang="en-US" b="1" dirty="0"/>
              <a:t> 	</a:t>
            </a:r>
          </a:p>
          <a:p>
            <a:r>
              <a:rPr lang="en-US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565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7604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/>
              <a:t>Body condition score of cows weaned when calves were 100-160 days of age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4131556"/>
              </p:ext>
            </p:extLst>
          </p:nvPr>
        </p:nvGraphicFramePr>
        <p:xfrm>
          <a:off x="457200" y="2346325"/>
          <a:ext cx="8229600" cy="3140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91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Item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Calf Age, d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SEM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-value</a:t>
                      </a:r>
                    </a:p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</a:rPr>
                        <a:t>Unweaned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vs. weaned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115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130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145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160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BCS</a:t>
                      </a:r>
                      <a:r>
                        <a:rPr lang="en-US" sz="1800" b="1" baseline="30000" dirty="0" err="1"/>
                        <a:t>a</a:t>
                      </a:r>
                      <a:endParaRPr lang="en-US" sz="1800" b="1" dirty="0"/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/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/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en-US" sz="1800" b="1" dirty="0"/>
                        <a:t>  </a:t>
                      </a:r>
                      <a:r>
                        <a:rPr lang="en-US" sz="1800" b="1" dirty="0" err="1"/>
                        <a:t>Initial</a:t>
                      </a:r>
                      <a:r>
                        <a:rPr lang="en-US" sz="1800" b="1" baseline="30000" dirty="0" err="1"/>
                        <a:t>b</a:t>
                      </a:r>
                      <a:endParaRPr lang="en-US" sz="1800" b="1" dirty="0"/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5.46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5.50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5.48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5.41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5.46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0.091</a:t>
                      </a:r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0.87</a:t>
                      </a:r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en-US" sz="1800" b="1" dirty="0"/>
                        <a:t>  </a:t>
                      </a:r>
                      <a:r>
                        <a:rPr lang="en-US" sz="1800" b="1" dirty="0" err="1"/>
                        <a:t>Final</a:t>
                      </a:r>
                      <a:r>
                        <a:rPr lang="en-US" sz="1800" b="1" baseline="30000" dirty="0" err="1"/>
                        <a:t>c</a:t>
                      </a:r>
                      <a:endParaRPr lang="en-US" sz="1800" b="1" dirty="0"/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5.90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5.99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5.85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5.67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5.48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0.091</a:t>
                      </a:r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0.01</a:t>
                      </a:r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15">
                <a:tc>
                  <a:txBody>
                    <a:bodyPr/>
                    <a:lstStyle/>
                    <a:p>
                      <a:r>
                        <a:rPr lang="en-US" sz="1800" b="1" dirty="0"/>
                        <a:t>  BCS change</a:t>
                      </a:r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0.43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0.50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0.37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0.25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0.02</a:t>
                      </a:r>
                    </a:p>
                  </a:txBody>
                  <a:tcPr marT="45729" marB="45729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0.118</a:t>
                      </a:r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0.01</a:t>
                      </a:r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14585">
                <a:tc gridSpan="8">
                  <a:txBody>
                    <a:bodyPr/>
                    <a:lstStyle/>
                    <a:p>
                      <a:r>
                        <a:rPr lang="en-US" sz="1800" b="1" baseline="30000" dirty="0" err="1">
                          <a:solidFill>
                            <a:srgbClr val="7030A0"/>
                          </a:solidFill>
                        </a:rPr>
                        <a:t>a</a:t>
                      </a:r>
                      <a:r>
                        <a:rPr lang="en-US" sz="1800" b="1" baseline="0" dirty="0" err="1">
                          <a:solidFill>
                            <a:srgbClr val="7030A0"/>
                          </a:solidFill>
                        </a:rPr>
                        <a:t>Body</a:t>
                      </a:r>
                      <a:r>
                        <a:rPr lang="en-US" sz="1800" b="1" baseline="0" dirty="0">
                          <a:solidFill>
                            <a:srgbClr val="7030A0"/>
                          </a:solidFill>
                        </a:rPr>
                        <a:t> condition score (scale = 1 to 9; 1 = emaciated, 9 = obese)</a:t>
                      </a:r>
                    </a:p>
                    <a:p>
                      <a:r>
                        <a:rPr lang="en-US" sz="1800" b="1" baseline="30000" dirty="0" err="1">
                          <a:solidFill>
                            <a:srgbClr val="7030A0"/>
                          </a:solidFill>
                        </a:rPr>
                        <a:t>b</a:t>
                      </a:r>
                      <a:r>
                        <a:rPr lang="en-US" sz="1800" b="1" baseline="0" dirty="0" err="1">
                          <a:solidFill>
                            <a:srgbClr val="7030A0"/>
                          </a:solidFill>
                        </a:rPr>
                        <a:t>Initial</a:t>
                      </a:r>
                      <a:r>
                        <a:rPr lang="en-US" sz="1800" b="1" baseline="0" dirty="0">
                          <a:solidFill>
                            <a:srgbClr val="7030A0"/>
                          </a:solidFill>
                        </a:rPr>
                        <a:t> BCS measured at 100 days of calf age</a:t>
                      </a:r>
                    </a:p>
                    <a:p>
                      <a:r>
                        <a:rPr lang="en-US" sz="1800" b="1" baseline="30000" dirty="0" err="1">
                          <a:solidFill>
                            <a:srgbClr val="7030A0"/>
                          </a:solidFill>
                        </a:rPr>
                        <a:t>c</a:t>
                      </a:r>
                      <a:r>
                        <a:rPr lang="en-US" sz="1800" b="1" baseline="0" dirty="0" err="1">
                          <a:solidFill>
                            <a:srgbClr val="7030A0"/>
                          </a:solidFill>
                        </a:rPr>
                        <a:t>Final</a:t>
                      </a:r>
                      <a:r>
                        <a:rPr lang="en-US" sz="1800" b="1" baseline="0" dirty="0">
                          <a:solidFill>
                            <a:srgbClr val="7030A0"/>
                          </a:solidFill>
                        </a:rPr>
                        <a:t> BCS measured at 220 days of calf age</a:t>
                      </a:r>
                      <a:endParaRPr lang="en-US" sz="1800" b="1" baseline="30000" dirty="0">
                        <a:solidFill>
                          <a:srgbClr val="7030A0"/>
                        </a:solidFill>
                      </a:endParaRPr>
                    </a:p>
                  </a:txBody>
                  <a:tcPr marT="45729" marB="45729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67880" y="6324600"/>
            <a:ext cx="1797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Calibri"/>
              </a:rPr>
              <a:t>Bolte et al., 2007</a:t>
            </a:r>
          </a:p>
        </p:txBody>
      </p:sp>
    </p:spTree>
    <p:extLst>
      <p:ext uri="{BB962C8B-B14F-4D97-AF65-F5344CB8AC3E}">
        <p14:creationId xmlns:p14="http://schemas.microsoft.com/office/powerpoint/2010/main" val="325348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457200" y="80568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Choosing the best supplement </a:t>
            </a:r>
            <a:br>
              <a:rPr lang="en-US" altLang="en-US" dirty="0"/>
            </a:br>
            <a:r>
              <a:rPr lang="en-US" altLang="en-US" dirty="0"/>
              <a:t>for the situation</a:t>
            </a:r>
          </a:p>
        </p:txBody>
      </p:sp>
      <p:pic>
        <p:nvPicPr>
          <p:cNvPr id="18435" name="Picture 5" descr="0616S-Byproduc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908" y="3662680"/>
            <a:ext cx="3505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feedwag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/>
          <a:stretch>
            <a:fillRect/>
          </a:stretch>
        </p:blipFill>
        <p:spPr bwMode="auto">
          <a:xfrm>
            <a:off x="3958908" y="2011680"/>
            <a:ext cx="3505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FP-Cattle_Supplem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08" y="1986280"/>
            <a:ext cx="243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wintercattleonhay_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9" t="6750" r="4491"/>
          <a:stretch>
            <a:fillRect/>
          </a:stretch>
        </p:blipFill>
        <p:spPr bwMode="auto">
          <a:xfrm>
            <a:off x="1518920" y="3664268"/>
            <a:ext cx="24384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12"/>
          <p:cNvSpPr>
            <a:spLocks noChangeArrowheads="1"/>
          </p:cNvSpPr>
          <p:nvPr/>
        </p:nvSpPr>
        <p:spPr bwMode="auto">
          <a:xfrm>
            <a:off x="1520508" y="1986280"/>
            <a:ext cx="5943600" cy="38100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/>
          </a:p>
        </p:txBody>
      </p:sp>
    </p:spTree>
    <p:extLst>
      <p:ext uri="{BB962C8B-B14F-4D97-AF65-F5344CB8AC3E}">
        <p14:creationId xmlns:p14="http://schemas.microsoft.com/office/powerpoint/2010/main" val="26822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BB0463-F13C-4238-912E-FA17D94D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0" y="2104315"/>
            <a:ext cx="8913124" cy="271905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1259BB7-62EE-4616-8A97-211DC65F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6" y="914550"/>
            <a:ext cx="8229600" cy="114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r="1706"/>
          <a:stretch>
            <a:fillRect/>
          </a:stretch>
        </p:blipFill>
        <p:spPr bwMode="auto">
          <a:xfrm>
            <a:off x="2222245" y="26376"/>
            <a:ext cx="5167313" cy="678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9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304800" y="652694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Feed and Operational Costs</a:t>
            </a:r>
            <a:br>
              <a:rPr lang="en-US" altLang="en-US" dirty="0"/>
            </a:br>
            <a:r>
              <a:rPr lang="en-US" altLang="en-US" sz="2800" dirty="0">
                <a:solidFill>
                  <a:srgbClr val="000000"/>
                </a:solidFill>
              </a:rPr>
              <a:t>Kansas Farm Management Assoc.</a:t>
            </a:r>
            <a:endParaRPr lang="en-US" altLang="en-US" dirty="0"/>
          </a:p>
        </p:txBody>
      </p:sp>
      <p:graphicFrame>
        <p:nvGraphicFramePr>
          <p:cNvPr id="2150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306167"/>
              </p:ext>
            </p:extLst>
          </p:nvPr>
        </p:nvGraphicFramePr>
        <p:xfrm>
          <a:off x="431800" y="1804988"/>
          <a:ext cx="8428038" cy="433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Chart" r:id="rId3" imgW="8839397" imgH="4546775" progId="Excel.Chart.8">
                  <p:embed/>
                </p:oleObj>
              </mc:Choice>
              <mc:Fallback>
                <p:oleObj name="Chart" r:id="rId3" imgW="8839397" imgH="4546775" progId="Excel.Chart.8">
                  <p:embed/>
                  <p:pic>
                    <p:nvPicPr>
                      <p:cNvPr id="21507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1804988"/>
                        <a:ext cx="8428038" cy="433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577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1FB4A93-783D-4634-ABE3-94FAF8B4A8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863420"/>
              </p:ext>
            </p:extLst>
          </p:nvPr>
        </p:nvGraphicFramePr>
        <p:xfrm>
          <a:off x="457200" y="170021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5BE9B160-2B9A-411A-87DC-7B4D4374B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6318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2018 Income, $/cow </a:t>
            </a:r>
            <a:br>
              <a:rPr lang="en-US" altLang="en-US" dirty="0"/>
            </a:br>
            <a:r>
              <a:rPr lang="en-US" altLang="en-US" sz="2800" dirty="0">
                <a:solidFill>
                  <a:srgbClr val="000000"/>
                </a:solidFill>
              </a:rPr>
              <a:t>Kansas Farm Management Assoc.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CBB7EC-2DA3-4051-B777-50DF614901AE}"/>
              </a:ext>
            </a:extLst>
          </p:cNvPr>
          <p:cNvSpPr txBox="1"/>
          <p:nvPr/>
        </p:nvSpPr>
        <p:spPr>
          <a:xfrm>
            <a:off x="4502331" y="3779520"/>
            <a:ext cx="78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Calves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711E1-DA1A-43A2-B0AC-F003E5587F8F}"/>
              </a:ext>
            </a:extLst>
          </p:cNvPr>
          <p:cNvSpPr txBox="1"/>
          <p:nvPr/>
        </p:nvSpPr>
        <p:spPr>
          <a:xfrm>
            <a:off x="3992880" y="2609662"/>
            <a:ext cx="161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Cull Animals</a:t>
            </a:r>
          </a:p>
        </p:txBody>
      </p:sp>
    </p:spTree>
    <p:extLst>
      <p:ext uri="{BB962C8B-B14F-4D97-AF65-F5344CB8AC3E}">
        <p14:creationId xmlns:p14="http://schemas.microsoft.com/office/powerpoint/2010/main" val="3512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304800" y="652694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Income from Calves and Culls</a:t>
            </a:r>
            <a:br>
              <a:rPr lang="en-US" altLang="en-US" dirty="0"/>
            </a:br>
            <a:r>
              <a:rPr lang="en-US" altLang="en-US" sz="2800" dirty="0">
                <a:solidFill>
                  <a:srgbClr val="000000"/>
                </a:solidFill>
              </a:rPr>
              <a:t>Kansas Farm Management Assoc.</a:t>
            </a:r>
            <a:endParaRPr lang="en-US" altLang="en-US" dirty="0"/>
          </a:p>
        </p:txBody>
      </p:sp>
      <p:graphicFrame>
        <p:nvGraphicFramePr>
          <p:cNvPr id="2150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4726317"/>
              </p:ext>
            </p:extLst>
          </p:nvPr>
        </p:nvGraphicFramePr>
        <p:xfrm>
          <a:off x="425450" y="1828800"/>
          <a:ext cx="8108950" cy="4197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Chart" r:id="rId3" imgW="8686800" imgH="4629150" progId="Excel.Chart.8">
                  <p:embed/>
                </p:oleObj>
              </mc:Choice>
              <mc:Fallback>
                <p:oleObj name="Chart" r:id="rId3" imgW="8686800" imgH="4629150" progId="Excel.Chart.8">
                  <p:embed/>
                  <p:pic>
                    <p:nvPicPr>
                      <p:cNvPr id="21507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450" y="1828800"/>
                        <a:ext cx="8108950" cy="4197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298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928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Cull Cows: Failure or Opportunity…..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94" y="1722437"/>
            <a:ext cx="8403085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Market cows account for:</a:t>
            </a:r>
          </a:p>
          <a:p>
            <a:pPr lvl="1"/>
            <a:r>
              <a:rPr lang="en-US" sz="3000" dirty="0"/>
              <a:t>16% of total returns. </a:t>
            </a:r>
            <a:r>
              <a:rPr lang="en-US" sz="2200" i="1" dirty="0"/>
              <a:t>National Market Cow and Bull Beef Quality Audit 2007</a:t>
            </a:r>
          </a:p>
          <a:p>
            <a:pPr lvl="1"/>
            <a:r>
              <a:rPr lang="en-US" sz="3000" dirty="0"/>
              <a:t>17-24% Gross Income </a:t>
            </a:r>
            <a:r>
              <a:rPr lang="en-US" sz="2200" dirty="0"/>
              <a:t>KS Farm Mgmt. Assoc. 2013-2017 </a:t>
            </a:r>
          </a:p>
          <a:p>
            <a:pPr lvl="1"/>
            <a:endParaRPr lang="en-US" sz="1000" i="1" dirty="0"/>
          </a:p>
          <a:p>
            <a:endParaRPr lang="en-US" sz="3000" i="1" dirty="0"/>
          </a:p>
          <a:p>
            <a:r>
              <a:rPr lang="en-US" sz="3000" dirty="0"/>
              <a:t>2018 KS Farm Management Assoc. </a:t>
            </a:r>
          </a:p>
          <a:p>
            <a:pPr marL="457200" lvl="1" indent="0">
              <a:buNone/>
            </a:pPr>
            <a:r>
              <a:rPr lang="en-US" sz="2200" dirty="0"/>
              <a:t>Sales of Breeding Stock (Culls?) = $13,017.31</a:t>
            </a:r>
          </a:p>
          <a:p>
            <a:pPr marL="457200" lvl="1" indent="0">
              <a:buNone/>
            </a:pPr>
            <a:r>
              <a:rPr lang="en-US" sz="2200" dirty="0"/>
              <a:t>			Gross Sales	= $101,211.80</a:t>
            </a:r>
          </a:p>
          <a:p>
            <a:pPr marL="457200" lvl="1" indent="0">
              <a:buNone/>
            </a:pPr>
            <a:r>
              <a:rPr lang="en-US" i="1" dirty="0"/>
              <a:t>Sale of Cull animals  ~ 12.8% of Gross Sales </a:t>
            </a:r>
          </a:p>
          <a:p>
            <a:pPr marL="457200" lvl="1" indent="0">
              <a:buNone/>
            </a:pPr>
            <a:endParaRPr lang="en-US" sz="2200" i="1" dirty="0"/>
          </a:p>
          <a:p>
            <a:pPr lvl="1"/>
            <a:endParaRPr lang="en-US" sz="2200" i="1" dirty="0"/>
          </a:p>
          <a:p>
            <a:pPr lvl="1"/>
            <a:endParaRPr lang="en-US" sz="2200" i="1" dirty="0"/>
          </a:p>
          <a:p>
            <a:pPr marL="457200" lvl="1" indent="0">
              <a:buNone/>
            </a:pPr>
            <a:endParaRPr lang="en-US" sz="2200" i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06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76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Getting the most $ out of Culls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676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“Marketing through local auction markets”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1. Understand the market </a:t>
            </a:r>
          </a:p>
          <a:p>
            <a:pPr lvl="1"/>
            <a:r>
              <a:rPr lang="en-US" dirty="0"/>
              <a:t>Timely marketing decisions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smtClean="0"/>
              <a:t>Desirable </a:t>
            </a:r>
            <a:r>
              <a:rPr lang="en-US" dirty="0"/>
              <a:t>b</a:t>
            </a:r>
            <a:r>
              <a:rPr lang="en-US" dirty="0" smtClean="0"/>
              <a:t>ody </a:t>
            </a:r>
            <a:r>
              <a:rPr lang="en-US" dirty="0"/>
              <a:t>condition for the market</a:t>
            </a:r>
          </a:p>
          <a:p>
            <a:pPr lvl="1"/>
            <a:r>
              <a:rPr lang="en-US" dirty="0"/>
              <a:t>Body Score 5 or 6</a:t>
            </a:r>
            <a:r>
              <a:rPr lang="en-US" i="1" dirty="0"/>
              <a:t> (</a:t>
            </a:r>
            <a:r>
              <a:rPr lang="en-US" sz="2000" i="1" dirty="0"/>
              <a:t>Apple et al., 1999a, 1999b)</a:t>
            </a:r>
            <a:endParaRPr lang="en-US" sz="2000" dirty="0"/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3604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Western KS, </a:t>
            </a:r>
            <a:br>
              <a:rPr lang="en-US" sz="4000" dirty="0"/>
            </a:br>
            <a:r>
              <a:rPr lang="en-US" sz="4000" dirty="0"/>
              <a:t>85%-90% Lean Slaughter Cow Prices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6480" y="6266617"/>
            <a:ext cx="6827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Source: Livestock Marketing Information Center, compiled by Robin Reid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8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898377"/>
              </p:ext>
            </p:extLst>
          </p:nvPr>
        </p:nvGraphicFramePr>
        <p:xfrm>
          <a:off x="383459" y="1816605"/>
          <a:ext cx="8455742" cy="422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13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224915"/>
            <a:ext cx="1066800" cy="369332"/>
          </a:xfrm>
          <a:prstGeom prst="rect">
            <a:avLst/>
          </a:prstGeom>
          <a:solidFill>
            <a:srgbClr val="8064A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Cull Cow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429000" y="1594247"/>
            <a:ext cx="0" cy="92606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209800" y="2500134"/>
            <a:ext cx="2438400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" y="2291715"/>
            <a:ext cx="1981200" cy="369332"/>
          </a:xfrm>
          <a:prstGeom prst="rect">
            <a:avLst/>
          </a:prstGeom>
          <a:solidFill>
            <a:srgbClr val="8064A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Sell Immediately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2661047"/>
            <a:ext cx="198120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Favorable market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Cows in BCS 5-6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2310586"/>
            <a:ext cx="1524000" cy="646331"/>
          </a:xfrm>
          <a:prstGeom prst="rect">
            <a:avLst/>
          </a:prstGeom>
          <a:solidFill>
            <a:srgbClr val="8064A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Market Cow Enterprise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410200" y="2977515"/>
            <a:ext cx="0" cy="92606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572000" y="3968115"/>
            <a:ext cx="1752600" cy="0"/>
          </a:xfrm>
          <a:prstGeom prst="straightConnector1">
            <a:avLst/>
          </a:prstGeom>
          <a:ln w="508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14600" y="3638491"/>
            <a:ext cx="2057400" cy="646331"/>
          </a:xfrm>
          <a:prstGeom prst="rect">
            <a:avLst/>
          </a:prstGeom>
          <a:solidFill>
            <a:srgbClr val="8064A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Low Input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(Extensive)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4600" y="4297740"/>
            <a:ext cx="2057400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Forage-based</a:t>
            </a:r>
          </a:p>
          <a:p>
            <a:r>
              <a:rPr lang="en-US" sz="1600" dirty="0"/>
              <a:t> - Supplement may   </a:t>
            </a:r>
          </a:p>
          <a:p>
            <a:r>
              <a:rPr lang="en-US" sz="1600" dirty="0"/>
              <a:t>    be necessary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Cow BCS &lt; 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Favorable market &gt; 60 days away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24600" y="3657600"/>
            <a:ext cx="2057400" cy="646331"/>
          </a:xfrm>
          <a:prstGeom prst="rect">
            <a:avLst/>
          </a:prstGeom>
          <a:solidFill>
            <a:srgbClr val="8064A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High Input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(Intensive)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24600" y="4309646"/>
            <a:ext cx="2057400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Grain-based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Cow BCS &lt; 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Favorable market &lt; 60 days away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533400" y="-20335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Cull Cow Marketing Strategy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80" y="838200"/>
            <a:ext cx="2674620" cy="20059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000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29343" y="622796"/>
            <a:ext cx="7447280" cy="1143000"/>
          </a:xfrm>
        </p:spPr>
        <p:txBody>
          <a:bodyPr/>
          <a:lstStyle/>
          <a:p>
            <a:r>
              <a:rPr lang="en-US" dirty="0" smtClean="0"/>
              <a:t>Calf </a:t>
            </a:r>
            <a:r>
              <a:rPr lang="en-US" dirty="0"/>
              <a:t>Revenue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Number of calves</a:t>
            </a:r>
          </a:p>
          <a:p>
            <a:pPr lvl="1"/>
            <a:r>
              <a:rPr lang="en-US" dirty="0"/>
              <a:t>Stocking Rate, Reproduction</a:t>
            </a:r>
          </a:p>
          <a:p>
            <a:pPr lvl="1"/>
            <a:r>
              <a:rPr lang="en-US" dirty="0"/>
              <a:t>Increase </a:t>
            </a:r>
            <a:r>
              <a:rPr lang="en-US" dirty="0" err="1"/>
              <a:t>lbs</a:t>
            </a:r>
            <a:r>
              <a:rPr lang="en-US" dirty="0"/>
              <a:t> calf/acre</a:t>
            </a:r>
          </a:p>
          <a:p>
            <a:endParaRPr lang="en-US" sz="2400" dirty="0"/>
          </a:p>
          <a:p>
            <a:r>
              <a:rPr lang="en-US" dirty="0"/>
              <a:t>Sale weight of calves</a:t>
            </a:r>
          </a:p>
          <a:p>
            <a:pPr lvl="1"/>
            <a:r>
              <a:rPr lang="en-US" dirty="0"/>
              <a:t>Calf age, calving distribution,                       Genetics, Creep feeding, Implants, </a:t>
            </a:r>
            <a:r>
              <a:rPr lang="en-US" dirty="0" smtClean="0"/>
              <a:t>           </a:t>
            </a:r>
            <a:r>
              <a:rPr lang="en-US" dirty="0" err="1" smtClean="0"/>
              <a:t>Weaning,Backgrounding</a:t>
            </a:r>
            <a:r>
              <a:rPr lang="en-US" dirty="0" smtClean="0"/>
              <a:t>/Preconditioning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330" y="893122"/>
            <a:ext cx="2845119" cy="21338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029" y="3306138"/>
            <a:ext cx="2445420" cy="180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651F9-9130-454E-9FD1-55C142E7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1364"/>
            <a:ext cx="5602941" cy="1143000"/>
          </a:xfrm>
        </p:spPr>
        <p:txBody>
          <a:bodyPr/>
          <a:lstStyle/>
          <a:p>
            <a:r>
              <a:rPr lang="en-US" dirty="0"/>
              <a:t>Implants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7998-DC65-497B-ACDE-2E72E6857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9956"/>
            <a:ext cx="5925674" cy="4525963"/>
          </a:xfrm>
        </p:spPr>
        <p:txBody>
          <a:bodyPr>
            <a:normAutofit/>
          </a:bodyPr>
          <a:lstStyle/>
          <a:p>
            <a:r>
              <a:rPr lang="en-US" dirty="0"/>
              <a:t>Criticism </a:t>
            </a:r>
          </a:p>
          <a:p>
            <a:pPr lvl="1"/>
            <a:r>
              <a:rPr lang="en-US" dirty="0"/>
              <a:t>Effects on replacement heifers</a:t>
            </a:r>
          </a:p>
          <a:p>
            <a:pPr lvl="2"/>
            <a:r>
              <a:rPr lang="en-US" i="1" dirty="0"/>
              <a:t>“Read and follow all label directions”</a:t>
            </a:r>
          </a:p>
          <a:p>
            <a:pPr lvl="1"/>
            <a:r>
              <a:rPr lang="en-US" dirty="0"/>
              <a:t>Implanted cattle are less desirable as feeders….discounted</a:t>
            </a:r>
          </a:p>
          <a:p>
            <a:pPr lvl="1"/>
            <a:endParaRPr lang="en-US" dirty="0"/>
          </a:p>
          <a:p>
            <a:r>
              <a:rPr lang="en-US" dirty="0"/>
              <a:t>Do implanted cattle receive discounts?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8E542-EE81-481C-8161-BEED9D7388D1}"/>
              </a:ext>
            </a:extLst>
          </p:cNvPr>
          <p:cNvSpPr txBox="1"/>
          <p:nvPr/>
        </p:nvSpPr>
        <p:spPr>
          <a:xfrm>
            <a:off x="627527" y="6300750"/>
            <a:ext cx="573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July, 2019 Abstract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</a:rPr>
              <a:t>https://academic.oup.com/jas/article/97/Supplement_2/7/5541199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1DC22C-E166-4EA0-A7EA-5F9DD81E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874" y="103094"/>
            <a:ext cx="2675929" cy="66518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768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F1A4B-E911-4D9D-A884-ADBF4430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110"/>
            <a:ext cx="8229600" cy="1143000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944D87-BBEE-4948-9193-25953219B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4560" y="1642093"/>
            <a:ext cx="2980051" cy="1907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D3A02-3E45-4C10-BFFC-79302730D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63" y="1545560"/>
            <a:ext cx="3461658" cy="197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37A84-FC32-427A-80E0-F080C5CB9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37" y="3654952"/>
            <a:ext cx="3024626" cy="22684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957ED-C81C-45B3-9D1A-8C02AA84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898" y="3670557"/>
            <a:ext cx="5267902" cy="232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B0914-1501-4601-BE32-7DF0C7C3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value of an implant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18267-2C8E-4A6E-92BC-E1B72BF4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99956"/>
            <a:ext cx="839096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Cattle at least 30-45 days of age, less than 400 </a:t>
            </a:r>
            <a:r>
              <a:rPr lang="en-US" dirty="0" err="1"/>
              <a:t>lbs</a:t>
            </a:r>
            <a:r>
              <a:rPr lang="en-US" dirty="0"/>
              <a:t>, 1 implant</a:t>
            </a:r>
          </a:p>
          <a:p>
            <a:endParaRPr lang="en-US" dirty="0"/>
          </a:p>
          <a:p>
            <a:r>
              <a:rPr lang="en-US" dirty="0"/>
              <a:t>Increase ADG 0.1 </a:t>
            </a:r>
            <a:r>
              <a:rPr lang="en-US" dirty="0" err="1"/>
              <a:t>lb</a:t>
            </a:r>
            <a:r>
              <a:rPr lang="en-US" dirty="0"/>
              <a:t>/d on steer calves, 90-120d </a:t>
            </a:r>
          </a:p>
          <a:p>
            <a:pPr lvl="1"/>
            <a:r>
              <a:rPr lang="en-US" dirty="0"/>
              <a:t>(9-12 </a:t>
            </a:r>
            <a:r>
              <a:rPr lang="en-US" dirty="0" err="1"/>
              <a:t>lbs</a:t>
            </a:r>
            <a:r>
              <a:rPr lang="en-US" dirty="0"/>
              <a:t> total weight gain per head)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“50 steers calves, an implant produces </a:t>
            </a:r>
          </a:p>
          <a:p>
            <a:pPr marL="0" indent="0" algn="ctr">
              <a:buNone/>
            </a:pPr>
            <a:r>
              <a:rPr lang="en-US" i="1" dirty="0"/>
              <a:t>450-600 </a:t>
            </a:r>
            <a:r>
              <a:rPr lang="en-US" i="1" dirty="0" err="1"/>
              <a:t>lbs</a:t>
            </a:r>
            <a:r>
              <a:rPr lang="en-US" i="1" dirty="0"/>
              <a:t> of gain…</a:t>
            </a:r>
          </a:p>
          <a:p>
            <a:pPr marL="0" indent="0" algn="ctr">
              <a:buNone/>
            </a:pPr>
            <a:r>
              <a:rPr lang="en-US" i="1" dirty="0"/>
              <a:t>What was the average sale weight of your calves? “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521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Critical point</a:t>
            </a:r>
          </a:p>
          <a:p>
            <a:endParaRPr lang="en-US" dirty="0"/>
          </a:p>
          <a:p>
            <a:r>
              <a:rPr lang="en-US" dirty="0" smtClean="0"/>
              <a:t>Weight loss and health challenges can make the difference between profit and loss</a:t>
            </a:r>
          </a:p>
          <a:p>
            <a:endParaRPr lang="en-US" dirty="0"/>
          </a:p>
          <a:p>
            <a:r>
              <a:rPr lang="en-US" dirty="0" smtClean="0"/>
              <a:t>More than maternal separation…preparation for the next phase…setting the calf up for success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305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58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“Weaning should be more stressful on the cow than the calf”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5200"/>
            <a:ext cx="8229600" cy="4742559"/>
          </a:xfrm>
        </p:spPr>
        <p:txBody>
          <a:bodyPr/>
          <a:lstStyle/>
          <a:p>
            <a:r>
              <a:rPr lang="en-US" dirty="0"/>
              <a:t>Forage intake of calves</a:t>
            </a:r>
          </a:p>
          <a:p>
            <a:pPr lvl="1"/>
            <a:r>
              <a:rPr lang="en-US" dirty="0"/>
              <a:t>2.2% bodyweight in </a:t>
            </a:r>
            <a:r>
              <a:rPr lang="en-US" dirty="0" smtClean="0"/>
              <a:t>Fall</a:t>
            </a:r>
          </a:p>
          <a:p>
            <a:endParaRPr lang="en-US" dirty="0" smtClean="0"/>
          </a:p>
          <a:p>
            <a:r>
              <a:rPr lang="en-US" dirty="0" err="1" smtClean="0"/>
              <a:t>Stockmanship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Management &amp; Nutrition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668" y="2719163"/>
            <a:ext cx="3531618" cy="24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1980939"/>
              </p:ext>
            </p:extLst>
          </p:nvPr>
        </p:nvGraphicFramePr>
        <p:xfrm>
          <a:off x="762000" y="3434080"/>
          <a:ext cx="7772400" cy="2225676"/>
        </p:xfrm>
        <a:graphic>
          <a:graphicData uri="http://schemas.openxmlformats.org/drawingml/2006/table">
            <a:tbl>
              <a:tblPr firstRow="1" bandRow="1"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%</a:t>
                      </a:r>
                      <a:r>
                        <a:rPr lang="en-US" sz="1800" baseline="0" dirty="0" smtClean="0"/>
                        <a:t> of Body Weight</a:t>
                      </a:r>
                      <a:endParaRPr lang="en-US" sz="1800" dirty="0"/>
                    </a:p>
                  </a:txBody>
                  <a:tcPr marT="45733" marB="457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Weight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1.0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3" marB="45733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1.5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3" marB="45733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1.8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3" marB="45733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2.0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3" marB="45733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2.5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33" marB="45733">
                    <a:lnL w="12700" cmpd="sng">
                      <a:noFill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/>
                        <a:t>350</a:t>
                      </a:r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3.5</a:t>
                      </a:r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/>
                        <a:t>5.25</a:t>
                      </a:r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6.13</a:t>
                      </a:r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/>
                        <a:t>7.0</a:t>
                      </a:r>
                      <a:endParaRPr lang="en-US" sz="1800" b="1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/>
                        <a:t>8.75</a:t>
                      </a:r>
                      <a:endParaRPr lang="en-US" sz="1800" b="1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/>
                        <a:t>400</a:t>
                      </a:r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4.0</a:t>
                      </a:r>
                      <a:endParaRPr lang="en-US" sz="1800" b="1" baseline="30000" dirty="0" smtClean="0"/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6.0</a:t>
                      </a:r>
                      <a:endParaRPr lang="en-US" sz="1800" b="1" baseline="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/>
                        <a:t>7.0</a:t>
                      </a:r>
                      <a:endParaRPr lang="en-US" sz="1800" b="1" baseline="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8.0</a:t>
                      </a:r>
                      <a:endParaRPr lang="en-US" sz="1800" b="1" baseline="3000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10.0</a:t>
                      </a:r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/>
                        <a:t>450</a:t>
                      </a:r>
                      <a:endParaRPr lang="en-US" sz="1800" b="1" dirty="0"/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smtClean="0"/>
                        <a:t>4.5</a:t>
                      </a:r>
                      <a:endParaRPr lang="en-US" sz="1800" b="1" baseline="30000" dirty="0"/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6.75</a:t>
                      </a:r>
                      <a:endParaRPr lang="en-US" sz="1800" b="1" baseline="3000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/>
                        <a:t>7.9</a:t>
                      </a:r>
                      <a:endParaRPr lang="en-US" sz="1800" b="1" baseline="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9.0</a:t>
                      </a:r>
                      <a:endParaRPr lang="en-US" sz="1800" b="1" baseline="3000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11.25</a:t>
                      </a:r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dirty="0" smtClean="0"/>
                        <a:t>500</a:t>
                      </a:r>
                      <a:endParaRPr lang="en-US" sz="1800" b="1" dirty="0"/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5.0</a:t>
                      </a:r>
                      <a:endParaRPr lang="en-US" sz="1800" b="1" baseline="30000" dirty="0"/>
                    </a:p>
                  </a:txBody>
                  <a:tcPr marT="45733" marB="45733">
                    <a:lnL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7.50</a:t>
                      </a:r>
                      <a:endParaRPr lang="en-US" sz="1800" b="1" baseline="3000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/>
                        <a:t>8.75</a:t>
                      </a:r>
                      <a:endParaRPr lang="en-US" sz="1800" b="1" baseline="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="1" baseline="0" dirty="0" smtClean="0"/>
                        <a:t>10.0</a:t>
                      </a:r>
                      <a:endParaRPr lang="en-US" sz="1800" b="1" baseline="30000" dirty="0"/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</a:p>
                  </a:txBody>
                  <a:tcPr marT="45733" marB="45733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329" name="Title 1"/>
          <p:cNvSpPr>
            <a:spLocks noGrp="1"/>
          </p:cNvSpPr>
          <p:nvPr>
            <p:ph type="title"/>
          </p:nvPr>
        </p:nvSpPr>
        <p:spPr>
          <a:xfrm>
            <a:off x="457200" y="7244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Feeding Management of </a:t>
            </a:r>
            <a:br>
              <a:rPr lang="en-US" altLang="en-US" dirty="0" smtClean="0"/>
            </a:br>
            <a:r>
              <a:rPr lang="en-US" altLang="en-US" dirty="0" smtClean="0"/>
              <a:t>Newly Weaned Calves</a:t>
            </a:r>
          </a:p>
        </p:txBody>
      </p:sp>
      <p:sp>
        <p:nvSpPr>
          <p:cNvPr id="12330" name="Content Placeholder 2"/>
          <p:cNvSpPr>
            <a:spLocks noGrp="1"/>
          </p:cNvSpPr>
          <p:nvPr>
            <p:ph idx="1"/>
          </p:nvPr>
        </p:nvSpPr>
        <p:spPr>
          <a:xfrm>
            <a:off x="457200" y="1795780"/>
            <a:ext cx="8229600" cy="4525963"/>
          </a:xfrm>
        </p:spPr>
        <p:txBody>
          <a:bodyPr/>
          <a:lstStyle/>
          <a:p>
            <a:r>
              <a:rPr lang="en-US" altLang="en-US" smtClean="0"/>
              <a:t>Dry matter intake is imperative to success</a:t>
            </a:r>
          </a:p>
          <a:p>
            <a:pPr lvl="1"/>
            <a:r>
              <a:rPr lang="en-US" altLang="en-US" smtClean="0"/>
              <a:t>Newly-weaned calves often reluctant to eat and subsequent DM intake is low (1-1.5% BW)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438400" y="3830955"/>
            <a:ext cx="54864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429000" y="5948680"/>
            <a:ext cx="3657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84463" y="5758180"/>
            <a:ext cx="10668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Day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2800" y="5751830"/>
            <a:ext cx="1295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Day 10-14</a:t>
            </a:r>
          </a:p>
        </p:txBody>
      </p:sp>
    </p:spTree>
    <p:extLst>
      <p:ext uri="{BB962C8B-B14F-4D97-AF65-F5344CB8AC3E}">
        <p14:creationId xmlns:p14="http://schemas.microsoft.com/office/powerpoint/2010/main" val="37707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360" y="1463040"/>
            <a:ext cx="8229600" cy="762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417919"/>
              </p:ext>
            </p:extLst>
          </p:nvPr>
        </p:nvGraphicFramePr>
        <p:xfrm>
          <a:off x="434023" y="1447165"/>
          <a:ext cx="8294687" cy="460236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173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7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195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Feeding day*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Weaning Diet</a:t>
                      </a:r>
                    </a:p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(75-85% Concentrate)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Premium grass hay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Feedstuff order</a:t>
                      </a:r>
                      <a:endParaRPr lang="en-US" sz="2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9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0.5% of</a:t>
                      </a:r>
                      <a:r>
                        <a:rPr lang="en-US" sz="2200" b="1" baseline="0" dirty="0" smtClean="0">
                          <a:latin typeface="+mn-lt"/>
                          <a:cs typeface="Arial" pitchFamily="34" charset="0"/>
                        </a:rPr>
                        <a:t>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0.5%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diet</a:t>
                      </a:r>
                      <a:r>
                        <a:rPr lang="en-US" sz="2200" b="1" baseline="0" dirty="0" smtClean="0">
                          <a:latin typeface="+mn-lt"/>
                          <a:cs typeface="Arial" pitchFamily="34" charset="0"/>
                        </a:rPr>
                        <a:t> bottom</a:t>
                      </a:r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/hay top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69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0.7%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0.5%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diet</a:t>
                      </a:r>
                      <a:r>
                        <a:rPr lang="en-US" sz="2200" b="1" baseline="0" dirty="0" smtClean="0">
                          <a:latin typeface="+mn-lt"/>
                          <a:cs typeface="Arial" pitchFamily="34" charset="0"/>
                        </a:rPr>
                        <a:t> bottom</a:t>
                      </a:r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/hay top</a:t>
                      </a: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9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0.9%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0.5%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diet</a:t>
                      </a:r>
                      <a:r>
                        <a:rPr lang="en-US" sz="2200" b="1" baseline="0" dirty="0" smtClean="0">
                          <a:latin typeface="+mn-lt"/>
                          <a:cs typeface="Arial" pitchFamily="34" charset="0"/>
                        </a:rPr>
                        <a:t> bottom</a:t>
                      </a:r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/hay top</a:t>
                      </a: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9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1.1%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0.5%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hay bottom/diet</a:t>
                      </a:r>
                      <a:r>
                        <a:rPr lang="en-US" sz="2200" b="1" baseline="0" dirty="0" smtClean="0">
                          <a:latin typeface="+mn-lt"/>
                          <a:cs typeface="Arial" pitchFamily="34" charset="0"/>
                        </a:rPr>
                        <a:t> top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69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5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1.3%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0.5%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hay bottom/diet</a:t>
                      </a:r>
                      <a:r>
                        <a:rPr lang="en-US" sz="2200" b="1" baseline="0" dirty="0" smtClean="0">
                          <a:latin typeface="+mn-lt"/>
                          <a:cs typeface="Arial" pitchFamily="34" charset="0"/>
                        </a:rPr>
                        <a:t> top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69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6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1.5%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0.5%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hay bottom/diet</a:t>
                      </a:r>
                      <a:r>
                        <a:rPr lang="en-US" sz="2200" b="1" baseline="0" dirty="0" smtClean="0">
                          <a:latin typeface="+mn-lt"/>
                          <a:cs typeface="Arial" pitchFamily="34" charset="0"/>
                        </a:rPr>
                        <a:t> top</a:t>
                      </a:r>
                      <a:endParaRPr lang="en-US" sz="2200" b="1" dirty="0" smtClean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69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1.8% of BW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―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diet only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69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   8 →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       Increase diet by 0.25 to 0.50 lb per calf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90">
                <a:tc gridSpan="4">
                  <a:txBody>
                    <a:bodyPr/>
                    <a:lstStyle/>
                    <a:p>
                      <a:pPr algn="l"/>
                      <a:r>
                        <a:rPr lang="en-US" sz="2200" b="1" dirty="0" smtClean="0">
                          <a:latin typeface="+mn-lt"/>
                          <a:cs typeface="Arial" pitchFamily="34" charset="0"/>
                        </a:rPr>
                        <a:t>*Remove any uneaten</a:t>
                      </a:r>
                      <a:r>
                        <a:rPr lang="en-US" sz="2200" b="1" baseline="0" dirty="0" smtClean="0">
                          <a:latin typeface="+mn-lt"/>
                          <a:cs typeface="Arial" pitchFamily="34" charset="0"/>
                        </a:rPr>
                        <a:t> feedstuffs before feeding current day’s diet</a:t>
                      </a:r>
                      <a:endParaRPr lang="en-US" sz="2200" b="1" dirty="0">
                        <a:latin typeface="+mn-lt"/>
                        <a:cs typeface="Arial" pitchFamily="34" charset="0"/>
                      </a:endParaRPr>
                    </a:p>
                  </a:txBody>
                  <a:tcPr marT="45714" marB="4571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378" name="Title 3"/>
          <p:cNvSpPr>
            <a:spLocks noGrp="1"/>
          </p:cNvSpPr>
          <p:nvPr>
            <p:ph type="title"/>
          </p:nvPr>
        </p:nvSpPr>
        <p:spPr>
          <a:xfrm>
            <a:off x="228600" y="622935"/>
            <a:ext cx="8610600" cy="762000"/>
          </a:xfrm>
        </p:spPr>
        <p:txBody>
          <a:bodyPr/>
          <a:lstStyle/>
          <a:p>
            <a:r>
              <a:rPr lang="en-US" altLang="en-US" sz="3100" dirty="0" smtClean="0">
                <a:solidFill>
                  <a:srgbClr val="7030A0"/>
                </a:solidFill>
                <a:cs typeface="Arial" panose="020B0604020202020204" pitchFamily="34" charset="0"/>
              </a:rPr>
              <a:t>K-State Weaning Feed Management Program</a:t>
            </a:r>
          </a:p>
        </p:txBody>
      </p:sp>
    </p:spTree>
    <p:extLst>
      <p:ext uri="{BB962C8B-B14F-4D97-AF65-F5344CB8AC3E}">
        <p14:creationId xmlns:p14="http://schemas.microsoft.com/office/powerpoint/2010/main" val="11135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Backgrounding/Preconditioning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VAC 45/VAC 45+ generated $7.09/cwt premium relative to VAC 24 </a:t>
            </a:r>
            <a:r>
              <a:rPr lang="en-US" sz="2400" dirty="0"/>
              <a:t>(Smith et al., 2018)</a:t>
            </a:r>
          </a:p>
          <a:p>
            <a:pPr lvl="1"/>
            <a:r>
              <a:rPr lang="en-US" dirty="0"/>
              <a:t> 43,242 lots sold through Superior Livestock, from 2010-2018</a:t>
            </a:r>
          </a:p>
          <a:p>
            <a:pPr lvl="1"/>
            <a:endParaRPr lang="en-US" dirty="0"/>
          </a:p>
          <a:p>
            <a:r>
              <a:rPr lang="en-US" dirty="0"/>
              <a:t>Additional body weight gain</a:t>
            </a:r>
          </a:p>
          <a:p>
            <a:pPr lvl="1"/>
            <a:r>
              <a:rPr lang="en-US" dirty="0"/>
              <a:t>2.0 </a:t>
            </a:r>
            <a:r>
              <a:rPr lang="en-US" dirty="0" err="1"/>
              <a:t>lb</a:t>
            </a:r>
            <a:r>
              <a:rPr lang="en-US" dirty="0"/>
              <a:t>/d ADG x 45 days = 90 </a:t>
            </a:r>
            <a:r>
              <a:rPr lang="en-US" dirty="0" err="1"/>
              <a:t>lbs</a:t>
            </a:r>
            <a:r>
              <a:rPr lang="en-US" dirty="0"/>
              <a:t> sale weight</a:t>
            </a:r>
          </a:p>
          <a:p>
            <a:pPr lvl="1"/>
            <a:r>
              <a:rPr lang="en-US" dirty="0"/>
              <a:t>Ability to convert feed to live weight gain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52907"/>
            <a:ext cx="89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Price received drives calf revenue</a:t>
            </a:r>
            <a:endParaRPr lang="en-US" sz="40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296" y="1880737"/>
            <a:ext cx="3405240" cy="2578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82" y="2765981"/>
            <a:ext cx="4685270" cy="31271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D85D27-7225-44B8-A9A2-75C750866D07}"/>
              </a:ext>
            </a:extLst>
          </p:cNvPr>
          <p:cNvSpPr txBox="1">
            <a:spLocks/>
          </p:cNvSpPr>
          <p:nvPr/>
        </p:nvSpPr>
        <p:spPr>
          <a:xfrm>
            <a:off x="270083" y="3170169"/>
            <a:ext cx="4685270" cy="619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chemeClr val="bg1"/>
                </a:solidFill>
              </a:rPr>
              <a:t>Do you control the price received </a:t>
            </a:r>
            <a:br>
              <a:rPr lang="en-US" sz="3200" i="1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</a:rPr>
              <a:t>for your cattle?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0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Selling calves…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01" y="1674364"/>
            <a:ext cx="5663179" cy="42473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99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Calves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going to sell?</a:t>
            </a:r>
          </a:p>
          <a:p>
            <a:pPr lvl="1"/>
            <a:r>
              <a:rPr lang="en-US" dirty="0"/>
              <a:t>Calves, feeders</a:t>
            </a:r>
          </a:p>
          <a:p>
            <a:pPr lvl="1"/>
            <a:endParaRPr lang="en-US" dirty="0"/>
          </a:p>
          <a:p>
            <a:r>
              <a:rPr lang="en-US" dirty="0"/>
              <a:t>When?</a:t>
            </a:r>
          </a:p>
          <a:p>
            <a:endParaRPr lang="en-US" dirty="0"/>
          </a:p>
          <a:p>
            <a:r>
              <a:rPr lang="en-US" dirty="0"/>
              <a:t>Can you upgrade or target different markets? </a:t>
            </a:r>
          </a:p>
        </p:txBody>
      </p:sp>
    </p:spTree>
    <p:extLst>
      <p:ext uri="{BB962C8B-B14F-4D97-AF65-F5344CB8AC3E}">
        <p14:creationId xmlns:p14="http://schemas.microsoft.com/office/powerpoint/2010/main" val="13473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49"/>
          <a:stretch/>
        </p:blipFill>
        <p:spPr>
          <a:xfrm>
            <a:off x="55880" y="1674364"/>
            <a:ext cx="9032239" cy="43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4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5641-5518-4C17-99E0-55CF5972E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A54FA-2A0C-49AD-A893-73BB9D40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Margins are thin</a:t>
            </a:r>
          </a:p>
          <a:p>
            <a:endParaRPr lang="en-US" dirty="0" smtClean="0"/>
          </a:p>
          <a:p>
            <a:r>
              <a:rPr lang="en-US" dirty="0" smtClean="0"/>
              <a:t>Evaluate </a:t>
            </a:r>
            <a:r>
              <a:rPr lang="en-US" dirty="0"/>
              <a:t>new opportunities</a:t>
            </a:r>
          </a:p>
          <a:p>
            <a:pPr lvl="1"/>
            <a:r>
              <a:rPr lang="en-US" dirty="0"/>
              <a:t>What can I afford to pay?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Opportunity/Alternative </a:t>
            </a:r>
            <a:r>
              <a:rPr lang="en-US" dirty="0"/>
              <a:t>cost approach?</a:t>
            </a:r>
          </a:p>
          <a:p>
            <a:pPr lvl="2"/>
            <a:r>
              <a:rPr lang="en-US" dirty="0"/>
              <a:t>Grazing cover crops/ </a:t>
            </a:r>
            <a:r>
              <a:rPr lang="en-US" dirty="0" err="1"/>
              <a:t>Drylotting</a:t>
            </a:r>
            <a:r>
              <a:rPr lang="en-US" dirty="0"/>
              <a:t> cows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0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52" y="1822820"/>
            <a:ext cx="8811895" cy="40071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0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5882"/>
          <a:stretch>
            <a:fillRect/>
          </a:stretch>
        </p:blipFill>
        <p:spPr bwMode="auto">
          <a:xfrm>
            <a:off x="0" y="-11113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b="1" dirty="0"/>
              <a:t>KSUBeef.org</a:t>
            </a: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1143000" y="4191000"/>
            <a:ext cx="6705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Wingdings" pitchFamily="2" charset="2"/>
              <a:buChar char="Ø"/>
              <a:defRPr sz="32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3000"/>
              <a:t>Justin W. Waggoner, Ph.D.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3000">
                <a:hlinkClick r:id="rId3"/>
              </a:rPr>
              <a:t>jwaggon@ksu.edu</a:t>
            </a:r>
            <a:endParaRPr lang="en-US" altLang="en-US" sz="300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3000"/>
              <a:t>Beef Systems Specialist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3000"/>
              <a:t>Garden City, KS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3000"/>
              <a:t>620-275-9164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2286000" cy="12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813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ACA9E-E81D-46AC-A33A-0C4E6533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5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Kansas Farm Management Assoc.</a:t>
            </a:r>
            <a:br>
              <a:rPr lang="en-US" dirty="0"/>
            </a:br>
            <a:r>
              <a:rPr lang="en-US" dirty="0"/>
              <a:t>Enterprise summaries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E2E89-40B8-4F6A-B78B-36242F6DB9DD}"/>
              </a:ext>
            </a:extLst>
          </p:cNvPr>
          <p:cNvSpPr txBox="1"/>
          <p:nvPr/>
        </p:nvSpPr>
        <p:spPr>
          <a:xfrm>
            <a:off x="2037806" y="6348549"/>
            <a:ext cx="6879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https://www.agmanager.info/2018-enterprise-summary-beef-cows-sell-calves-state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B14FD2C-04DC-43FE-9A25-44A42F530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176" y="1845298"/>
            <a:ext cx="6879771" cy="43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1FB4A93-783D-4634-ABE3-94FAF8B4A8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516824"/>
              </p:ext>
            </p:extLst>
          </p:nvPr>
        </p:nvGraphicFramePr>
        <p:xfrm>
          <a:off x="457200" y="1700213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2">
            <a:extLst>
              <a:ext uri="{FF2B5EF4-FFF2-40B4-BE49-F238E27FC236}">
                <a16:creationId xmlns:a16="http://schemas.microsoft.com/office/drawing/2014/main" id="{5BE9B160-2B9A-411A-87DC-7B4D4374B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6318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2018 Expenses, </a:t>
            </a:r>
            <a:r>
              <a:rPr lang="en-US" altLang="en-US" dirty="0" smtClean="0"/>
              <a:t>$1041/cow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800" dirty="0">
                <a:solidFill>
                  <a:srgbClr val="000000"/>
                </a:solidFill>
              </a:rPr>
              <a:t>Kansas Farm Management Assoc.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C85D1-FC42-4134-A5C8-A3A752064AEC}"/>
              </a:ext>
            </a:extLst>
          </p:cNvPr>
          <p:cNvSpPr txBox="1"/>
          <p:nvPr/>
        </p:nvSpPr>
        <p:spPr>
          <a:xfrm>
            <a:off x="6522720" y="2936278"/>
            <a:ext cx="653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D55DA4-25D9-4179-860B-7FF285832E2E}"/>
              </a:ext>
            </a:extLst>
          </p:cNvPr>
          <p:cNvSpPr txBox="1"/>
          <p:nvPr/>
        </p:nvSpPr>
        <p:spPr>
          <a:xfrm>
            <a:off x="6429100" y="3846611"/>
            <a:ext cx="840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Pasture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D25AA4-D0A1-423F-8CE1-696E46DB2541}"/>
              </a:ext>
            </a:extLst>
          </p:cNvPr>
          <p:cNvSpPr txBox="1"/>
          <p:nvPr/>
        </p:nvSpPr>
        <p:spPr>
          <a:xfrm>
            <a:off x="4268649" y="4480762"/>
            <a:ext cx="840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Vet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4CBC9-A276-4D01-9EC9-6683C148AB48}"/>
              </a:ext>
            </a:extLst>
          </p:cNvPr>
          <p:cNvSpPr txBox="1"/>
          <p:nvPr/>
        </p:nvSpPr>
        <p:spPr>
          <a:xfrm>
            <a:off x="4981298" y="4326874"/>
            <a:ext cx="840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Repairs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4CBC9-A276-4D01-9EC9-6683C148AB48}"/>
              </a:ext>
            </a:extLst>
          </p:cNvPr>
          <p:cNvSpPr txBox="1"/>
          <p:nvPr/>
        </p:nvSpPr>
        <p:spPr>
          <a:xfrm>
            <a:off x="2830285" y="2843213"/>
            <a:ext cx="1319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Operator Labor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4CBC9-A276-4D01-9EC9-6683C148AB48}"/>
              </a:ext>
            </a:extLst>
          </p:cNvPr>
          <p:cNvSpPr txBox="1"/>
          <p:nvPr/>
        </p:nvSpPr>
        <p:spPr>
          <a:xfrm>
            <a:off x="4268649" y="2349052"/>
            <a:ext cx="840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Interest 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>
            <a:extLst>
              <a:ext uri="{FF2B5EF4-FFF2-40B4-BE49-F238E27FC236}">
                <a16:creationId xmlns:a16="http://schemas.microsoft.com/office/drawing/2014/main" id="{ACD73B8E-6A23-4B19-B4F9-52F5726E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38085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Annual Pasture Cost, $/cow </a:t>
            </a:r>
            <a:br>
              <a:rPr lang="en-US" altLang="en-US" dirty="0"/>
            </a:br>
            <a:r>
              <a:rPr lang="en-US" altLang="en-US" sz="2800" dirty="0">
                <a:solidFill>
                  <a:srgbClr val="000000"/>
                </a:solidFill>
              </a:rPr>
              <a:t>Kansas Farm Management Assoc.</a:t>
            </a:r>
            <a:endParaRPr lang="en-US" altLang="en-US" dirty="0"/>
          </a:p>
        </p:txBody>
      </p:sp>
      <p:graphicFrame>
        <p:nvGraphicFramePr>
          <p:cNvPr id="6147" name="Content Placeholder 4">
            <a:extLst>
              <a:ext uri="{FF2B5EF4-FFF2-40B4-BE49-F238E27FC236}">
                <a16:creationId xmlns:a16="http://schemas.microsoft.com/office/drawing/2014/main" id="{A945D4B1-89F6-4593-B367-474ECC4AC6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8719765"/>
              </p:ext>
            </p:extLst>
          </p:nvPr>
        </p:nvGraphicFramePr>
        <p:xfrm>
          <a:off x="1052513" y="1775315"/>
          <a:ext cx="7010400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hart" r:id="rId3" imgW="8124892" imgH="5019841" progId="Excel.Chart.8">
                  <p:embed/>
                </p:oleObj>
              </mc:Choice>
              <mc:Fallback>
                <p:oleObj name="Chart" r:id="rId3" imgW="8124892" imgH="5019841" progId="Excel.Chart.8">
                  <p:embed/>
                  <p:pic>
                    <p:nvPicPr>
                      <p:cNvPr id="6147" name="Content Placeholder 4">
                        <a:extLst>
                          <a:ext uri="{FF2B5EF4-FFF2-40B4-BE49-F238E27FC236}">
                            <a16:creationId xmlns:a16="http://schemas.microsoft.com/office/drawing/2014/main" id="{A945D4B1-89F6-4593-B367-474ECC4AC6AA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1775315"/>
                        <a:ext cx="7010400" cy="433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586711B-E31C-42CF-AE7F-CDA4B41BCBC9}"/>
              </a:ext>
            </a:extLst>
          </p:cNvPr>
          <p:cNvSpPr txBox="1"/>
          <p:nvPr/>
        </p:nvSpPr>
        <p:spPr>
          <a:xfrm>
            <a:off x="7162800" y="1569177"/>
            <a:ext cx="1905000" cy="92392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n-lt"/>
              </a:rPr>
              <a:t>$178 = $0.99/day</a:t>
            </a:r>
          </a:p>
          <a:p>
            <a:pPr eaLnBrk="1" hangingPunct="1">
              <a:defRPr/>
            </a:pPr>
            <a:endParaRPr lang="en-US" b="1" dirty="0">
              <a:latin typeface="+mn-lt"/>
            </a:endParaRPr>
          </a:p>
          <a:p>
            <a:pPr eaLnBrk="1" hangingPunct="1">
              <a:defRPr/>
            </a:pPr>
            <a:r>
              <a:rPr lang="en-US" b="1" dirty="0">
                <a:latin typeface="+mn-lt"/>
              </a:rPr>
              <a:t>$214 = $1.18/day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DCEB2-F204-451D-B6AE-EBA46582648A}"/>
              </a:ext>
            </a:extLst>
          </p:cNvPr>
          <p:cNvSpPr txBox="1"/>
          <p:nvPr/>
        </p:nvSpPr>
        <p:spPr>
          <a:xfrm>
            <a:off x="7162800" y="1175659"/>
            <a:ext cx="1905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latin typeface="+mn-lt"/>
              </a:rPr>
              <a:t>180 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>
            <a:extLst>
              <a:ext uri="{FF2B5EF4-FFF2-40B4-BE49-F238E27FC236}">
                <a16:creationId xmlns:a16="http://schemas.microsoft.com/office/drawing/2014/main" id="{A04F77B4-4E96-4ECC-9992-27BBFACA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4461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Annual Purchased Feed Cost, $/Cow</a:t>
            </a:r>
            <a:br>
              <a:rPr lang="en-US" altLang="en-US" dirty="0"/>
            </a:br>
            <a:r>
              <a:rPr lang="en-US" altLang="en-US" sz="2800" dirty="0">
                <a:solidFill>
                  <a:srgbClr val="000000"/>
                </a:solidFill>
              </a:rPr>
              <a:t>Kansas Farm Management Assoc.</a:t>
            </a:r>
            <a:endParaRPr lang="en-US" altLang="en-US" dirty="0"/>
          </a:p>
        </p:txBody>
      </p:sp>
      <p:graphicFrame>
        <p:nvGraphicFramePr>
          <p:cNvPr id="7171" name="Content Placeholder 4">
            <a:extLst>
              <a:ext uri="{FF2B5EF4-FFF2-40B4-BE49-F238E27FC236}">
                <a16:creationId xmlns:a16="http://schemas.microsoft.com/office/drawing/2014/main" id="{F0292E55-D799-40C2-899B-646DFBFC0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103112"/>
              </p:ext>
            </p:extLst>
          </p:nvPr>
        </p:nvGraphicFramePr>
        <p:xfrm>
          <a:off x="1284288" y="1976438"/>
          <a:ext cx="6691312" cy="417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Chart" r:id="rId3" imgW="6896010" imgH="4305127" progId="Excel.Chart.8">
                  <p:embed/>
                </p:oleObj>
              </mc:Choice>
              <mc:Fallback>
                <p:oleObj name="Chart" r:id="rId3" imgW="6896010" imgH="4305127" progId="Excel.Chart.8">
                  <p:embed/>
                  <p:pic>
                    <p:nvPicPr>
                      <p:cNvPr id="7171" name="Content Placeholder 4">
                        <a:extLst>
                          <a:ext uri="{FF2B5EF4-FFF2-40B4-BE49-F238E27FC236}">
                            <a16:creationId xmlns:a16="http://schemas.microsoft.com/office/drawing/2014/main" id="{F0292E55-D799-40C2-899B-646DFBFC0B6E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288" y="1976438"/>
                        <a:ext cx="6691312" cy="417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F69F9C-FDEF-43BB-BEA5-E448E9383FA4}"/>
              </a:ext>
            </a:extLst>
          </p:cNvPr>
          <p:cNvSpPr txBox="1"/>
          <p:nvPr/>
        </p:nvSpPr>
        <p:spPr>
          <a:xfrm>
            <a:off x="7162800" y="1847850"/>
            <a:ext cx="1905000" cy="92392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n-lt"/>
              </a:rPr>
              <a:t>$</a:t>
            </a:r>
            <a:r>
              <a:rPr lang="en-US" b="1" dirty="0"/>
              <a:t>281</a:t>
            </a:r>
            <a:r>
              <a:rPr lang="en-US" b="1" dirty="0">
                <a:latin typeface="+mn-lt"/>
              </a:rPr>
              <a:t> = $1.56/day</a:t>
            </a:r>
          </a:p>
          <a:p>
            <a:pPr eaLnBrk="1" hangingPunct="1">
              <a:defRPr/>
            </a:pPr>
            <a:endParaRPr lang="en-US" b="1" dirty="0">
              <a:latin typeface="+mn-lt"/>
            </a:endParaRPr>
          </a:p>
          <a:p>
            <a:pPr eaLnBrk="1" hangingPunct="1">
              <a:defRPr/>
            </a:pPr>
            <a:r>
              <a:rPr lang="en-US" b="1" dirty="0">
                <a:latin typeface="+mn-lt"/>
              </a:rPr>
              <a:t>$</a:t>
            </a:r>
            <a:r>
              <a:rPr lang="en-US" b="1" dirty="0"/>
              <a:t>371</a:t>
            </a:r>
            <a:r>
              <a:rPr lang="en-US" b="1" dirty="0">
                <a:latin typeface="+mn-lt"/>
              </a:rPr>
              <a:t> = $</a:t>
            </a:r>
            <a:r>
              <a:rPr lang="en-US" b="1" dirty="0"/>
              <a:t>2.06</a:t>
            </a:r>
            <a:r>
              <a:rPr lang="en-US" b="1" dirty="0">
                <a:latin typeface="+mn-lt"/>
              </a:rPr>
              <a:t>/day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69658-AE74-4550-8C91-C247FD7A6F41}"/>
              </a:ext>
            </a:extLst>
          </p:cNvPr>
          <p:cNvSpPr txBox="1"/>
          <p:nvPr/>
        </p:nvSpPr>
        <p:spPr>
          <a:xfrm>
            <a:off x="7162800" y="1524000"/>
            <a:ext cx="1905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/>
              <a:t>180</a:t>
            </a:r>
            <a:r>
              <a:rPr lang="en-US" sz="2000" b="1" dirty="0">
                <a:latin typeface="+mn-lt"/>
              </a:rPr>
              <a:t> days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36B1F5-D072-4D5F-B2B5-AF5C12997589}"/>
              </a:ext>
            </a:extLst>
          </p:cNvPr>
          <p:cNvSpPr txBox="1"/>
          <p:nvPr/>
        </p:nvSpPr>
        <p:spPr>
          <a:xfrm>
            <a:off x="2218510" y="6322415"/>
            <a:ext cx="6857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https://www.agmanager.info/2018-enterprise-summary-beef-cows-sell-calves-state</a:t>
            </a:r>
          </a:p>
        </p:txBody>
      </p:sp>
    </p:spTree>
    <p:extLst>
      <p:ext uri="{BB962C8B-B14F-4D97-AF65-F5344CB8AC3E}">
        <p14:creationId xmlns:p14="http://schemas.microsoft.com/office/powerpoint/2010/main" val="27312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>
            <a:extLst>
              <a:ext uri="{FF2B5EF4-FFF2-40B4-BE49-F238E27FC236}">
                <a16:creationId xmlns:a16="http://schemas.microsoft.com/office/drawing/2014/main" id="{A04F77B4-4E96-4ECC-9992-27BBFACA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4461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Annual Total Feed Cost, $/Cow</a:t>
            </a:r>
            <a:br>
              <a:rPr lang="en-US" altLang="en-US" dirty="0"/>
            </a:br>
            <a:r>
              <a:rPr lang="en-US" altLang="en-US" sz="2700" dirty="0"/>
              <a:t>(</a:t>
            </a:r>
            <a:r>
              <a:rPr lang="en-US" altLang="en-US" sz="2700" dirty="0">
                <a:solidFill>
                  <a:srgbClr val="000000"/>
                </a:solidFill>
              </a:rPr>
              <a:t>Pasture and Purchased)</a:t>
            </a:r>
            <a:endParaRPr lang="en-US" altLang="en-US" sz="2700" dirty="0"/>
          </a:p>
        </p:txBody>
      </p:sp>
      <p:graphicFrame>
        <p:nvGraphicFramePr>
          <p:cNvPr id="7171" name="Content Placeholder 4">
            <a:extLst>
              <a:ext uri="{FF2B5EF4-FFF2-40B4-BE49-F238E27FC236}">
                <a16:creationId xmlns:a16="http://schemas.microsoft.com/office/drawing/2014/main" id="{F0292E55-D799-40C2-899B-646DFBFC0B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700102"/>
              </p:ext>
            </p:extLst>
          </p:nvPr>
        </p:nvGraphicFramePr>
        <p:xfrm>
          <a:off x="1217613" y="1935163"/>
          <a:ext cx="6824662" cy="426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Chart" r:id="rId3" imgW="6896010" imgH="4305127" progId="Excel.Chart.8">
                  <p:embed/>
                </p:oleObj>
              </mc:Choice>
              <mc:Fallback>
                <p:oleObj name="Chart" r:id="rId3" imgW="6896010" imgH="4305127" progId="Excel.Chart.8">
                  <p:embed/>
                  <p:pic>
                    <p:nvPicPr>
                      <p:cNvPr id="7171" name="Content Placeholder 4">
                        <a:extLst>
                          <a:ext uri="{FF2B5EF4-FFF2-40B4-BE49-F238E27FC236}">
                            <a16:creationId xmlns:a16="http://schemas.microsoft.com/office/drawing/2014/main" id="{F0292E55-D799-40C2-899B-646DFBFC0B6E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7613" y="1935163"/>
                        <a:ext cx="6824662" cy="426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F69F9C-FDEF-43BB-BEA5-E448E9383FA4}"/>
              </a:ext>
            </a:extLst>
          </p:cNvPr>
          <p:cNvSpPr txBox="1"/>
          <p:nvPr/>
        </p:nvSpPr>
        <p:spPr>
          <a:xfrm>
            <a:off x="7162800" y="1847850"/>
            <a:ext cx="1905000" cy="92392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n-lt"/>
              </a:rPr>
              <a:t>$471 = $1.29/day</a:t>
            </a:r>
          </a:p>
          <a:p>
            <a:pPr eaLnBrk="1" hangingPunct="1">
              <a:defRPr/>
            </a:pPr>
            <a:endParaRPr lang="en-US" b="1" dirty="0">
              <a:latin typeface="+mn-lt"/>
            </a:endParaRPr>
          </a:p>
          <a:p>
            <a:pPr eaLnBrk="1" hangingPunct="1">
              <a:defRPr/>
            </a:pPr>
            <a:r>
              <a:rPr lang="en-US" b="1" dirty="0">
                <a:latin typeface="+mn-lt"/>
              </a:rPr>
              <a:t>$574 = $1.57/day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69658-AE74-4550-8C91-C247FD7A6F41}"/>
              </a:ext>
            </a:extLst>
          </p:cNvPr>
          <p:cNvSpPr txBox="1"/>
          <p:nvPr/>
        </p:nvSpPr>
        <p:spPr>
          <a:xfrm>
            <a:off x="7162800" y="1524000"/>
            <a:ext cx="1905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latin typeface="+mn-lt"/>
              </a:rPr>
              <a:t>365 days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36B1F5-D072-4D5F-B2B5-AF5C12997589}"/>
              </a:ext>
            </a:extLst>
          </p:cNvPr>
          <p:cNvSpPr txBox="1"/>
          <p:nvPr/>
        </p:nvSpPr>
        <p:spPr>
          <a:xfrm>
            <a:off x="2218510" y="6322415"/>
            <a:ext cx="6857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https://www.agmanager.info/2018-enterprise-summary-beef-cows-sell-calves-state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3783</TotalTime>
  <Words>1333</Words>
  <Application>Microsoft Office PowerPoint</Application>
  <PresentationFormat>On-screen Show (4:3)</PresentationFormat>
  <Paragraphs>471</Paragraphs>
  <Slides>41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Tahoma</vt:lpstr>
      <vt:lpstr>Wingdings</vt:lpstr>
      <vt:lpstr>Office Theme</vt:lpstr>
      <vt:lpstr>Chart</vt:lpstr>
      <vt:lpstr>PowerPoint Presentation</vt:lpstr>
      <vt:lpstr>PowerPoint Presentation</vt:lpstr>
      <vt:lpstr>Challenges</vt:lpstr>
      <vt:lpstr>Know Your Costs</vt:lpstr>
      <vt:lpstr>Kansas Farm Management Assoc. Enterprise summaries  </vt:lpstr>
      <vt:lpstr>2018 Expenses, $1041/cow  Kansas Farm Management Assoc.</vt:lpstr>
      <vt:lpstr>Annual Pasture Cost, $/cow  Kansas Farm Management Assoc.</vt:lpstr>
      <vt:lpstr>Annual Purchased Feed Cost, $/Cow Kansas Farm Management Assoc.</vt:lpstr>
      <vt:lpstr>Annual Total Feed Cost, $/Cow (Pasture and Purchased)</vt:lpstr>
      <vt:lpstr>Why do we Feed/Supplement cows?</vt:lpstr>
      <vt:lpstr> Managing Feed/Supplementation Costs</vt:lpstr>
      <vt:lpstr>Protein Requirement and Supply </vt:lpstr>
      <vt:lpstr>Energy Requirement and Supply</vt:lpstr>
      <vt:lpstr>Energy Requirement and Supply (Earlier Calving)</vt:lpstr>
      <vt:lpstr>Energy Requirement and Supply (20% Reduction in Available Forage)</vt:lpstr>
      <vt:lpstr>Can we manage cow requirements? (1400 lb cow, 20 lb milk) </vt:lpstr>
      <vt:lpstr>Annual Maintenance Energy (1400 lb cow, 20 lb milk, Early Weaned)</vt:lpstr>
      <vt:lpstr>Body condition score of cows weaned when calves were 100-160 days of age</vt:lpstr>
      <vt:lpstr>Choosing the best supplement  for the situation</vt:lpstr>
      <vt:lpstr>PowerPoint Presentation</vt:lpstr>
      <vt:lpstr>Feed and Operational Costs Kansas Farm Management Assoc.</vt:lpstr>
      <vt:lpstr>2018 Income, $/cow  Kansas Farm Management Assoc.</vt:lpstr>
      <vt:lpstr>Income from Calves and Culls Kansas Farm Management Assoc.</vt:lpstr>
      <vt:lpstr>Cull Cows: Failure or Opportunity…..</vt:lpstr>
      <vt:lpstr>Getting the most $ out of Culls</vt:lpstr>
      <vt:lpstr>Western KS,  85%-90% Lean Slaughter Cow Prices</vt:lpstr>
      <vt:lpstr>Cull Cow Marketing Strategy</vt:lpstr>
      <vt:lpstr>Calf Revenue</vt:lpstr>
      <vt:lpstr>Implants</vt:lpstr>
      <vt:lpstr>The value of an implant </vt:lpstr>
      <vt:lpstr>Weaning</vt:lpstr>
      <vt:lpstr>“Weaning should be more stressful on the cow than the calf”</vt:lpstr>
      <vt:lpstr>Feeding Management of  Newly Weaned Calves</vt:lpstr>
      <vt:lpstr>K-State Weaning Feed Management Program</vt:lpstr>
      <vt:lpstr>Backgrounding/Preconditioning</vt:lpstr>
      <vt:lpstr>PowerPoint Presentation</vt:lpstr>
      <vt:lpstr>Selling calves…</vt:lpstr>
      <vt:lpstr>Marketing Calves</vt:lpstr>
      <vt:lpstr>Data</vt:lpstr>
      <vt:lpstr>PowerPoint Presentation</vt:lpstr>
      <vt:lpstr>KSUBeef.org</vt:lpstr>
    </vt:vector>
  </TitlesOfParts>
  <Company>Kansas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Jeffery Morris</dc:creator>
  <cp:lastModifiedBy>Justin Waggoner</cp:lastModifiedBy>
  <cp:revision>195</cp:revision>
  <dcterms:created xsi:type="dcterms:W3CDTF">2011-05-09T20:00:01Z</dcterms:created>
  <dcterms:modified xsi:type="dcterms:W3CDTF">2019-11-14T19:28:38Z</dcterms:modified>
</cp:coreProperties>
</file>